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6" r:id="rId20"/>
    <p:sldId id="274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embeddedFontLst>
    <p:embeddedFont>
      <p:font typeface="맑은 고딕" panose="020B0503020000020004" pitchFamily="34" charset="-127"/>
      <p:regular r:id="rId47"/>
      <p:bold r:id="rId48"/>
    </p:embeddedFont>
    <p:embeddedFont>
      <p:font typeface="나눔스퀘어 ExtraBold" panose="020B0600000101010101" pitchFamily="34" charset="-127"/>
      <p:bold r:id="rId49"/>
    </p:embeddedFont>
    <p:embeddedFont>
      <p:font typeface="NanumSquareOTF" panose="020B0600000101010101" pitchFamily="34" charset="-127"/>
      <p:regular r:id="rId50"/>
    </p:embeddedFont>
    <p:embeddedFont>
      <p:font typeface="NanumSquareOTF Light" panose="020B0600000101010101" pitchFamily="34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4F5"/>
    <a:srgbClr val="DEF1D8"/>
    <a:srgbClr val="F2F2F2"/>
    <a:srgbClr val="DBDBDA"/>
    <a:srgbClr val="0000FF"/>
    <a:srgbClr val="2196F3"/>
    <a:srgbClr val="D28A6E"/>
    <a:srgbClr val="F44336"/>
    <a:srgbClr val="CDCDCD"/>
    <a:srgbClr val="1F3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 showGuides="1">
      <p:cViewPr>
        <p:scale>
          <a:sx n="119" d="100"/>
          <a:sy n="119" d="100"/>
        </p:scale>
        <p:origin x="616" y="1080"/>
      </p:cViewPr>
      <p:guideLst>
        <p:guide orient="horz" pos="2319"/>
        <p:guide pos="3840"/>
        <p:guide orient="horz" pos="23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B2F71-7AFD-463C-B284-1C0A83939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343F12-A0BB-4321-A709-1FA48B8BC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D26945-715F-4F46-B177-D61C96C0E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378EE-BA33-4DF6-8E8B-833D3BBA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DC2783-27A0-43CC-8A8F-E8052182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02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D04E6-2311-485A-A798-4E354111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E0F004-70FA-4BA2-B34B-1E77E91D9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ACE5CB-77F9-4F1A-B47F-0B1338A4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76C72-AF1D-4571-921A-770F6447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79C11-736E-4C0C-A135-F49F8BF0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7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6B98BE-E94A-4AAE-B52C-0B9B3BE1E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7D1E61-F0B4-4C12-A239-6ACAB1EA8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38A71-1F21-4A69-82B4-06DB4B72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098853-729E-4D27-8615-E6A6E4F53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273DC-4AB4-4F92-B8E8-29D483C0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CA2D1-27A3-48E3-BDE1-8B567070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E5B0ED-D7BD-4CC4-A56F-47AE16EE7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DA514-014A-464D-BB51-51791105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78E2C-D994-4153-87BA-13D3A0344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AE930-9D48-464B-80CD-E099EA25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40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2D9B1-E84C-4B18-82D9-52F717DA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96F80-5C3F-49E8-AEAA-E529AD61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7352CE-2A5F-4446-9398-81283EF1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0C26E9-C61D-42A8-812A-56B5A58D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11A33-1F62-479D-AEC4-80093B67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85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322A5-5D45-439A-9A32-66026E1E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D1C92-B8CE-4B7F-870B-9DE5C3212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08D773-0684-4749-826D-1065B2B23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468B9-347E-4CD9-98D0-974BF30E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DA1FFC-85D3-43C8-9215-DD592AEC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104DFD-022D-47CA-B56F-8D812B20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7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B9CA4-A0F5-4DF3-A4FD-1CB8E6A9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30364C-5D61-4EC3-911A-33146DC1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FD0E19-B0C3-47CC-8202-E82E6C97C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AD4B4D-2F91-4F1A-B423-3EAFC74CF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8157BD-90D4-4897-9A10-3EF8D5366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42981B-E67A-4D67-84E0-7EB25C2B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DCA7A0-9544-4D66-9397-1277C02F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A8DE7C-4A46-4449-8716-A858F8A9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20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EFB38-9803-4108-A0A6-510A968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61D4A-282E-4B7A-B088-53528E29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81A262-6C98-49A6-8690-CD967476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70B985-55F4-4213-A2B0-277D05BF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18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DE0D41-9174-4F8E-81B8-6AF394A3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A74994-3BE4-4B16-A25E-60FD51E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AC8CE9-F2D5-4E02-84C2-BA445CEB8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3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C59F0-E244-4D6B-B74D-79E8CB04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7B3CE-B2CF-4F75-8C71-407F2E7CC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84761D-35E4-4E7C-AB19-3FBD0023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BE77FF-048A-4542-A628-2234A58B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977D39-1B15-4F32-A60A-DDD3D1CE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27D7B0-F2C6-49E1-8EC9-3E26EC1A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1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BB4D6-07D4-45D9-9658-B66D403BE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E60C90-CD5F-4598-A994-9948CDBF1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53B05B-D2E9-418A-9F3A-53EEDC9D7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CE4F8D-73B9-4F90-9D95-5BC736FBB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663CD7-B159-4288-944C-41D5CF76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E734D7-7697-420E-800A-35AA2249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1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53F3E4-7582-434E-A30D-D9B977D5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5E6384-0147-41F9-AC2B-7E32290D0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3BE275-3FFC-493D-B0D9-3976DD17B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9D4D3-AEE0-405F-9246-71478ED00E23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ACD633-FD65-4E3C-B2D2-96A00E765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F68F3-0E67-41AB-8B7D-951AC1427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4D6F1-6E4D-42B0-8B71-4C4460CB8C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2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A39D96-67D7-4161-9FC6-B8105F158978}"/>
              </a:ext>
            </a:extLst>
          </p:cNvPr>
          <p:cNvSpPr txBox="1"/>
          <p:nvPr/>
        </p:nvSpPr>
        <p:spPr>
          <a:xfrm>
            <a:off x="1325918" y="805511"/>
            <a:ext cx="5374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SK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뉴스쿨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MD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21192-91FA-4AC7-8E98-0D9C5D820442}"/>
              </a:ext>
            </a:extLst>
          </p:cNvPr>
          <p:cNvSpPr txBox="1"/>
          <p:nvPr/>
        </p:nvSpPr>
        <p:spPr>
          <a:xfrm>
            <a:off x="1325917" y="1412945"/>
            <a:ext cx="917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</a:t>
            </a:r>
            <a:r>
              <a:rPr lang="ko-KR" altLang="en-US" sz="4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애널리틱스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웹로그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</a:t>
            </a:r>
            <a:endParaRPr lang="en-US" altLang="ko-KR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65911-B30F-4837-A344-72D7BBB3A740}"/>
              </a:ext>
            </a:extLst>
          </p:cNvPr>
          <p:cNvSpPr txBox="1"/>
          <p:nvPr/>
        </p:nvSpPr>
        <p:spPr>
          <a:xfrm>
            <a:off x="5685747" y="4975272"/>
            <a:ext cx="5374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이건승</a:t>
            </a:r>
          </a:p>
        </p:txBody>
      </p:sp>
    </p:spTree>
    <p:extLst>
      <p:ext uri="{BB962C8B-B14F-4D97-AF65-F5344CB8AC3E}">
        <p14:creationId xmlns:p14="http://schemas.microsoft.com/office/powerpoint/2010/main" val="3270161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786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연습 문제</a:t>
            </a:r>
            <a:endParaRPr lang="ko-KR" altLang="en-US" sz="2400" dirty="0">
              <a:highlight>
                <a:srgbClr val="F2F2F2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BE64A-484E-D044-89A9-23294D1292C9}"/>
              </a:ext>
            </a:extLst>
          </p:cNvPr>
          <p:cNvSpPr txBox="1"/>
          <p:nvPr/>
        </p:nvSpPr>
        <p:spPr>
          <a:xfrm>
            <a:off x="800091" y="1734571"/>
            <a:ext cx="11150171" cy="362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Q. 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다음 설명을 듣고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오늘 하루 발생한 우리 웹사이트의 사용자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세션 수는 얼마 인가요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[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문제 설명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]</a:t>
            </a:r>
            <a:b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오늘 회사에 출근한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심수련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매니저는 점심을 먹고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12</a:t>
            </a:r>
            <a:r>
              <a:rPr lang="ko-KR" altLang="en-US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시 </a:t>
            </a:r>
            <a:r>
              <a:rPr lang="en-US" altLang="ko-KR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30</a:t>
            </a:r>
            <a:r>
              <a:rPr lang="ko-KR" altLang="en-US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분에 사무실 </a:t>
            </a:r>
            <a:r>
              <a:rPr lang="en-US" altLang="ko-KR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PC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로 온라인 쇼핑몰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청아숍에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접속하여 쇼핑을</a:t>
            </a:r>
            <a:b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하던 중 갑자기 옆 팀 오윤희 매니저가 커피를 마시러 가자는 이야기에 잠시 자리를 비웠다가 </a:t>
            </a:r>
            <a:r>
              <a:rPr lang="en-US" altLang="ko-KR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</a:t>
            </a:r>
            <a:r>
              <a:rPr lang="ko-KR" altLang="en-US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시 </a:t>
            </a:r>
            <a:r>
              <a:rPr lang="en-US" altLang="ko-KR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5</a:t>
            </a:r>
            <a:r>
              <a:rPr lang="ko-KR" altLang="en-US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분쯤 다시 자리로</a:t>
            </a:r>
            <a:br>
              <a:rPr lang="en-US" altLang="ko-KR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돌아와서 마음에 드는 상품을 살펴 본 후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다시 일을 하기 위해 사이트를 종료하였습니다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b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심수련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매니저는 </a:t>
            </a:r>
            <a:r>
              <a:rPr lang="ko-KR" altLang="en-US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퇴근길에 페이스북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을 보다가 오전에 맘에 들던 상품 광고가 보여 사이트에 다시 접속하여 상품 상세를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살펴보고 구매하고 싶은 마음이 생겨서 </a:t>
            </a:r>
            <a:r>
              <a:rPr lang="ko-KR" altLang="en-US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네이버 앱을 켜 네이버 쇼핑에서 가격 비교를 한 뒤 가장 저렴한 가격의</a:t>
            </a:r>
            <a:br>
              <a:rPr lang="en-US" altLang="ko-KR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dirty="0" err="1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청아숍에</a:t>
            </a:r>
            <a:r>
              <a:rPr lang="ko-KR" altLang="en-US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다시 접속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하여 상품을 구매하였습니다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46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F2F2F2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UTM </a:t>
            </a:r>
            <a:r>
              <a:rPr lang="ko-KR" altLang="en-US" sz="2400" dirty="0" err="1">
                <a:highlight>
                  <a:srgbClr val="F2F2F2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파라미터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구글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애널리틱스는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데이터를 어떻게 분류할까요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BE64A-484E-D044-89A9-23294D1292C9}"/>
              </a:ext>
            </a:extLst>
          </p:cNvPr>
          <p:cNvSpPr txBox="1"/>
          <p:nvPr/>
        </p:nvSpPr>
        <p:spPr>
          <a:xfrm>
            <a:off x="789581" y="1734571"/>
            <a:ext cx="11150171" cy="120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구글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애널리틱스는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기본적으로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소스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와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매체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라는 분류 기준을 통해 사이트 유입이 어디서 발생하였는지 분류합니다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구글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네이버와 같은 검색엔진은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‘organic(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검색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)’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으로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분류하며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사전에 정의하지 않은 트래픽 매체 값은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‘referral’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로 분류됩니다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따라서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별도의 캠페인 태그 즉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sz="16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UTM </a:t>
            </a:r>
            <a:r>
              <a:rPr lang="ko-KR" altLang="en-US" sz="1600" dirty="0" err="1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파라미터를</a:t>
            </a:r>
            <a:r>
              <a:rPr lang="ko-KR" altLang="en-US" sz="16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설정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하여 데이터를 분류할 필요성이 있습니다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72CA3CC-9B6C-BD48-BA2E-C8FE2A32DB3A}"/>
              </a:ext>
            </a:extLst>
          </p:cNvPr>
          <p:cNvSpPr/>
          <p:nvPr/>
        </p:nvSpPr>
        <p:spPr>
          <a:xfrm>
            <a:off x="2207171" y="3321269"/>
            <a:ext cx="2942897" cy="3100551"/>
          </a:xfrm>
          <a:prstGeom prst="roundRect">
            <a:avLst>
              <a:gd name="adj" fmla="val 1345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ko-Kore-KR" altLang="en-US" sz="2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지정된</a:t>
            </a:r>
            <a:r>
              <a:rPr kumimoji="1" lang="ko-KR" altLang="en-US" sz="2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트래픽</a:t>
            </a:r>
            <a:endParaRPr kumimoji="1" lang="ko-Kore-KR" altLang="en-US" sz="2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3BBC9AF-15CA-2343-B147-35323ACAA55C}"/>
              </a:ext>
            </a:extLst>
          </p:cNvPr>
          <p:cNvSpPr/>
          <p:nvPr/>
        </p:nvSpPr>
        <p:spPr>
          <a:xfrm>
            <a:off x="7041934" y="3321268"/>
            <a:ext cx="2942897" cy="3100551"/>
          </a:xfrm>
          <a:prstGeom prst="roundRect">
            <a:avLst>
              <a:gd name="adj" fmla="val 1345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ko-KR" altLang="en-US" sz="2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지정되지 않은 트래픽</a:t>
            </a:r>
            <a:endParaRPr kumimoji="1" lang="ko-Kore-KR" altLang="en-US" sz="2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703783-090A-1540-9AA5-01B37AF6D707}"/>
              </a:ext>
            </a:extLst>
          </p:cNvPr>
          <p:cNvSpPr/>
          <p:nvPr/>
        </p:nvSpPr>
        <p:spPr>
          <a:xfrm>
            <a:off x="2091558" y="3991417"/>
            <a:ext cx="3163614" cy="536028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naver</a:t>
            </a:r>
            <a: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/ organic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284407-62BF-0449-A08A-B49036F15AF9}"/>
              </a:ext>
            </a:extLst>
          </p:cNvPr>
          <p:cNvSpPr/>
          <p:nvPr/>
        </p:nvSpPr>
        <p:spPr>
          <a:xfrm>
            <a:off x="2091558" y="4741649"/>
            <a:ext cx="3163614" cy="536028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google / </a:t>
            </a:r>
            <a:r>
              <a:rPr kumimoji="1" lang="en-US" altLang="ko-Kore-KR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cpc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2DBFD2-B6B7-654B-B561-581B42F5718B}"/>
              </a:ext>
            </a:extLst>
          </p:cNvPr>
          <p:cNvSpPr/>
          <p:nvPr/>
        </p:nvSpPr>
        <p:spPr>
          <a:xfrm>
            <a:off x="2091558" y="5491881"/>
            <a:ext cx="3163614" cy="536028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daum</a:t>
            </a:r>
            <a: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/ affiliate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CA1CC6-55FC-FE42-B069-E87E8C0FAAD4}"/>
              </a:ext>
            </a:extLst>
          </p:cNvPr>
          <p:cNvSpPr/>
          <p:nvPr/>
        </p:nvSpPr>
        <p:spPr>
          <a:xfrm>
            <a:off x="6936830" y="3991417"/>
            <a:ext cx="3163614" cy="536028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kakao</a:t>
            </a:r>
            <a: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/ referral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510DF9-AB90-8340-BC84-2073F496BA1C}"/>
              </a:ext>
            </a:extLst>
          </p:cNvPr>
          <p:cNvSpPr/>
          <p:nvPr/>
        </p:nvSpPr>
        <p:spPr>
          <a:xfrm>
            <a:off x="6931575" y="4736393"/>
            <a:ext cx="3163614" cy="536028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m.facebook.com</a:t>
            </a:r>
            <a: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/ referral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CC264A-FC3E-E14F-BEB3-AD11DF6BA62A}"/>
              </a:ext>
            </a:extLst>
          </p:cNvPr>
          <p:cNvSpPr/>
          <p:nvPr/>
        </p:nvSpPr>
        <p:spPr>
          <a:xfrm>
            <a:off x="6931575" y="5481369"/>
            <a:ext cx="3163614" cy="536028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s.ppomppu.co.kr</a:t>
            </a:r>
            <a: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/ referral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541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유입 채널 분석을 위해서는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UTM Parameter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설정이 필수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2E328E-7CB0-6A4C-BB83-7841CC5CA5DB}"/>
              </a:ext>
            </a:extLst>
          </p:cNvPr>
          <p:cNvSpPr/>
          <p:nvPr/>
        </p:nvSpPr>
        <p:spPr>
          <a:xfrm>
            <a:off x="924912" y="1891859"/>
            <a:ext cx="10363200" cy="18918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8B397F-1955-AE41-B2F8-358891BC836F}"/>
              </a:ext>
            </a:extLst>
          </p:cNvPr>
          <p:cNvSpPr/>
          <p:nvPr/>
        </p:nvSpPr>
        <p:spPr>
          <a:xfrm>
            <a:off x="924912" y="4177859"/>
            <a:ext cx="10363200" cy="18918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66A0FF-90BD-D14E-BA24-BA8355E5954B}"/>
              </a:ext>
            </a:extLst>
          </p:cNvPr>
          <p:cNvSpPr/>
          <p:nvPr/>
        </p:nvSpPr>
        <p:spPr>
          <a:xfrm>
            <a:off x="924913" y="1891859"/>
            <a:ext cx="2575034" cy="189186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44DF3F-9F6C-FA44-B93A-4BEB941E9870}"/>
              </a:ext>
            </a:extLst>
          </p:cNvPr>
          <p:cNvSpPr/>
          <p:nvPr/>
        </p:nvSpPr>
        <p:spPr>
          <a:xfrm>
            <a:off x="924914" y="1891859"/>
            <a:ext cx="2575034" cy="189186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캠페인</a:t>
            </a:r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태그가</a:t>
            </a:r>
            <a:endParaRPr kumimoji="1" lang="en-US" altLang="ko-KR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있는 경우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47D20E-125A-5542-9194-BA4E85E645CE}"/>
              </a:ext>
            </a:extLst>
          </p:cNvPr>
          <p:cNvSpPr/>
          <p:nvPr/>
        </p:nvSpPr>
        <p:spPr>
          <a:xfrm>
            <a:off x="924913" y="4177859"/>
            <a:ext cx="2575034" cy="189186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캠페인 태그가</a:t>
            </a:r>
            <a:endParaRPr kumimoji="1" lang="en-US" altLang="ko-KR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없는 경우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56239E-64BE-D348-B9DE-E3A546A14734}"/>
              </a:ext>
            </a:extLst>
          </p:cNvPr>
          <p:cNvSpPr/>
          <p:nvPr/>
        </p:nvSpPr>
        <p:spPr>
          <a:xfrm>
            <a:off x="3732873" y="2580668"/>
            <a:ext cx="1739460" cy="51424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원본 링크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십자형[C] 2">
            <a:extLst>
              <a:ext uri="{FF2B5EF4-FFF2-40B4-BE49-F238E27FC236}">
                <a16:creationId xmlns:a16="http://schemas.microsoft.com/office/drawing/2014/main" id="{C8E82D5F-E7ED-DD49-B793-C037E1C29164}"/>
              </a:ext>
            </a:extLst>
          </p:cNvPr>
          <p:cNvSpPr/>
          <p:nvPr/>
        </p:nvSpPr>
        <p:spPr>
          <a:xfrm>
            <a:off x="5633546" y="2644724"/>
            <a:ext cx="420414" cy="386128"/>
          </a:xfrm>
          <a:prstGeom prst="plus">
            <a:avLst>
              <a:gd name="adj" fmla="val 34434"/>
            </a:avLst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D4AA82-50BC-284C-BEB5-90C6BF3BA25F}"/>
              </a:ext>
            </a:extLst>
          </p:cNvPr>
          <p:cNvSpPr/>
          <p:nvPr/>
        </p:nvSpPr>
        <p:spPr>
          <a:xfrm>
            <a:off x="3732873" y="4866669"/>
            <a:ext cx="1739460" cy="51424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원본 링크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십자형[C] 24">
            <a:extLst>
              <a:ext uri="{FF2B5EF4-FFF2-40B4-BE49-F238E27FC236}">
                <a16:creationId xmlns:a16="http://schemas.microsoft.com/office/drawing/2014/main" id="{6CC666B9-88CC-F044-9E26-4533BB6B1448}"/>
              </a:ext>
            </a:extLst>
          </p:cNvPr>
          <p:cNvSpPr/>
          <p:nvPr/>
        </p:nvSpPr>
        <p:spPr>
          <a:xfrm>
            <a:off x="5633546" y="4930725"/>
            <a:ext cx="420414" cy="386128"/>
          </a:xfrm>
          <a:prstGeom prst="plus">
            <a:avLst>
              <a:gd name="adj" fmla="val 34434"/>
            </a:avLst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456CA7-591E-E04C-94A1-A70C3E7E2811}"/>
              </a:ext>
            </a:extLst>
          </p:cNvPr>
          <p:cNvSpPr/>
          <p:nvPr/>
        </p:nvSpPr>
        <p:spPr>
          <a:xfrm>
            <a:off x="6192544" y="2203063"/>
            <a:ext cx="1765738" cy="14335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C0D194-45AA-084E-8296-9260307C9B84}"/>
              </a:ext>
            </a:extLst>
          </p:cNvPr>
          <p:cNvSpPr/>
          <p:nvPr/>
        </p:nvSpPr>
        <p:spPr>
          <a:xfrm>
            <a:off x="6450365" y="2055919"/>
            <a:ext cx="1250095" cy="314545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UTM </a:t>
            </a:r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코드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0ED94D-F766-6547-80D5-A1D92CAABE01}"/>
              </a:ext>
            </a:extLst>
          </p:cNvPr>
          <p:cNvSpPr/>
          <p:nvPr/>
        </p:nvSpPr>
        <p:spPr>
          <a:xfrm>
            <a:off x="6296333" y="2460183"/>
            <a:ext cx="1558158" cy="314545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PUSH </a:t>
            </a:r>
            <a:r>
              <a:rPr kumimoji="1" lang="ko-KR" altLang="en-US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캠페인</a:t>
            </a:r>
            <a:endParaRPr kumimoji="1" lang="ko-Kore-KR" altLang="en-US" sz="16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4ABCEAB-5E6A-374C-BC77-21DA5E84AF91}"/>
              </a:ext>
            </a:extLst>
          </p:cNvPr>
          <p:cNvSpPr/>
          <p:nvPr/>
        </p:nvSpPr>
        <p:spPr>
          <a:xfrm>
            <a:off x="6296333" y="2834447"/>
            <a:ext cx="1558158" cy="314545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네이버 배너광고</a:t>
            </a:r>
            <a:endParaRPr kumimoji="1" lang="ko-Kore-KR" altLang="en-US" sz="16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E5CCB1-BF09-F74A-A783-9648350265BB}"/>
              </a:ext>
            </a:extLst>
          </p:cNvPr>
          <p:cNvSpPr/>
          <p:nvPr/>
        </p:nvSpPr>
        <p:spPr>
          <a:xfrm>
            <a:off x="6296333" y="3208711"/>
            <a:ext cx="1558158" cy="314545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다음 </a:t>
            </a:r>
            <a:r>
              <a:rPr kumimoji="1" lang="en-US" altLang="ko-KR" sz="16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CPC</a:t>
            </a:r>
            <a:endParaRPr kumimoji="1" lang="ko-Kore-KR" altLang="en-US" sz="16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1" name="줄무늬가 있는 오른쪽 화살표[S] 30">
            <a:extLst>
              <a:ext uri="{FF2B5EF4-FFF2-40B4-BE49-F238E27FC236}">
                <a16:creationId xmlns:a16="http://schemas.microsoft.com/office/drawing/2014/main" id="{E8EA2D0B-A4DA-4E4F-AB3D-3A1CD26608E2}"/>
              </a:ext>
            </a:extLst>
          </p:cNvPr>
          <p:cNvSpPr/>
          <p:nvPr/>
        </p:nvSpPr>
        <p:spPr>
          <a:xfrm>
            <a:off x="8033802" y="2599765"/>
            <a:ext cx="1017556" cy="484632"/>
          </a:xfrm>
          <a:prstGeom prst="stripedRightArrow">
            <a:avLst>
              <a:gd name="adj1" fmla="val 50000"/>
              <a:gd name="adj2" fmla="val 65181"/>
            </a:avLst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14A3B9-292D-CD4F-A7DA-C71DAFE31946}"/>
              </a:ext>
            </a:extLst>
          </p:cNvPr>
          <p:cNvSpPr/>
          <p:nvPr/>
        </p:nvSpPr>
        <p:spPr>
          <a:xfrm>
            <a:off x="9096978" y="2209846"/>
            <a:ext cx="2001946" cy="142673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캠페인 분석 가능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8B9C383-CE12-984E-B231-4794ADE9BA0F}"/>
              </a:ext>
            </a:extLst>
          </p:cNvPr>
          <p:cNvSpPr/>
          <p:nvPr/>
        </p:nvSpPr>
        <p:spPr>
          <a:xfrm>
            <a:off x="6218821" y="4864294"/>
            <a:ext cx="1739460" cy="51424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추가 정보 없음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4" name="줄무늬가 있는 오른쪽 화살표[S] 33">
            <a:extLst>
              <a:ext uri="{FF2B5EF4-FFF2-40B4-BE49-F238E27FC236}">
                <a16:creationId xmlns:a16="http://schemas.microsoft.com/office/drawing/2014/main" id="{2A2CF09F-0DEA-0E4B-92B7-73B705A76C15}"/>
              </a:ext>
            </a:extLst>
          </p:cNvPr>
          <p:cNvSpPr/>
          <p:nvPr/>
        </p:nvSpPr>
        <p:spPr>
          <a:xfrm>
            <a:off x="8033802" y="4874544"/>
            <a:ext cx="1017556" cy="484632"/>
          </a:xfrm>
          <a:prstGeom prst="stripedRightArrow">
            <a:avLst>
              <a:gd name="adj1" fmla="val 50000"/>
              <a:gd name="adj2" fmla="val 65181"/>
            </a:avLst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EA44AC-7775-1645-AA07-E9AA4A9D3850}"/>
              </a:ext>
            </a:extLst>
          </p:cNvPr>
          <p:cNvSpPr/>
          <p:nvPr/>
        </p:nvSpPr>
        <p:spPr>
          <a:xfrm>
            <a:off x="9096978" y="4410422"/>
            <a:ext cx="2001946" cy="142673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캠페인 분석 불가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4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필수적인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UTM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파라미터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66A0FF-90BD-D14E-BA24-BA8355E5954B}"/>
              </a:ext>
            </a:extLst>
          </p:cNvPr>
          <p:cNvSpPr/>
          <p:nvPr/>
        </p:nvSpPr>
        <p:spPr>
          <a:xfrm>
            <a:off x="672665" y="1808569"/>
            <a:ext cx="2228184" cy="7567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utm_campaign</a:t>
            </a:r>
            <a:br>
              <a:rPr kumimoji="1" lang="en-US" altLang="ko-Kore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ore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캠페인</a:t>
            </a:r>
            <a:r>
              <a:rPr kumimoji="1" lang="en-US" altLang="ko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2E328E-7CB0-6A4C-BB83-7841CC5CA5DB}"/>
              </a:ext>
            </a:extLst>
          </p:cNvPr>
          <p:cNvSpPr/>
          <p:nvPr/>
        </p:nvSpPr>
        <p:spPr>
          <a:xfrm>
            <a:off x="2900852" y="1808569"/>
            <a:ext cx="945933" cy="756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필수값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127095-CA47-1642-BB5D-DFF8AFA91974}"/>
              </a:ext>
            </a:extLst>
          </p:cNvPr>
          <p:cNvSpPr/>
          <p:nvPr/>
        </p:nvSpPr>
        <p:spPr>
          <a:xfrm>
            <a:off x="672665" y="2672252"/>
            <a:ext cx="2228184" cy="7567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utm_source</a:t>
            </a:r>
            <a:br>
              <a:rPr kumimoji="1" lang="en-US" altLang="ko-Kore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ore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소스</a:t>
            </a:r>
            <a:r>
              <a:rPr kumimoji="1" lang="en-US" altLang="ko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A3C140-1CD3-0549-886C-275746F7C007}"/>
              </a:ext>
            </a:extLst>
          </p:cNvPr>
          <p:cNvSpPr/>
          <p:nvPr/>
        </p:nvSpPr>
        <p:spPr>
          <a:xfrm>
            <a:off x="672665" y="3535935"/>
            <a:ext cx="2228184" cy="7567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utm_medium</a:t>
            </a:r>
            <a:br>
              <a:rPr kumimoji="1" lang="en-US" altLang="ko-Kore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ore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매체</a:t>
            </a:r>
            <a:r>
              <a:rPr kumimoji="1" lang="en-US" altLang="ko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5D9DFF-11D9-224E-8C9A-F3AC42B2DB26}"/>
              </a:ext>
            </a:extLst>
          </p:cNvPr>
          <p:cNvSpPr/>
          <p:nvPr/>
        </p:nvSpPr>
        <p:spPr>
          <a:xfrm>
            <a:off x="672665" y="4399618"/>
            <a:ext cx="2228184" cy="7567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utm_content</a:t>
            </a:r>
            <a:br>
              <a:rPr kumimoji="1" lang="en-US" altLang="ko-Kore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ore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ore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광고</a:t>
            </a:r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콘텐츠</a:t>
            </a:r>
            <a:r>
              <a:rPr kumimoji="1" lang="en-US" altLang="ko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5FF5EEA-0932-1844-8050-C035A3BA2FA5}"/>
              </a:ext>
            </a:extLst>
          </p:cNvPr>
          <p:cNvSpPr/>
          <p:nvPr/>
        </p:nvSpPr>
        <p:spPr>
          <a:xfrm>
            <a:off x="672665" y="5263301"/>
            <a:ext cx="2228184" cy="7567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utm_term</a:t>
            </a:r>
            <a:br>
              <a:rPr kumimoji="1" lang="en-US" altLang="ko-Kore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ore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키워드</a:t>
            </a:r>
            <a:r>
              <a:rPr kumimoji="1" lang="en-US" altLang="ko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F4279EC-D339-5E4A-B6F3-8041FCB29486}"/>
              </a:ext>
            </a:extLst>
          </p:cNvPr>
          <p:cNvSpPr/>
          <p:nvPr/>
        </p:nvSpPr>
        <p:spPr>
          <a:xfrm>
            <a:off x="2900851" y="2672252"/>
            <a:ext cx="945933" cy="756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필수값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86D3A82-E3A9-CD4F-9A36-517F578C4782}"/>
              </a:ext>
            </a:extLst>
          </p:cNvPr>
          <p:cNvSpPr/>
          <p:nvPr/>
        </p:nvSpPr>
        <p:spPr>
          <a:xfrm>
            <a:off x="2900850" y="3535935"/>
            <a:ext cx="945933" cy="756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필수값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2EEA63A-E678-FB45-A50B-CD8ED04679EF}"/>
              </a:ext>
            </a:extLst>
          </p:cNvPr>
          <p:cNvSpPr/>
          <p:nvPr/>
        </p:nvSpPr>
        <p:spPr>
          <a:xfrm>
            <a:off x="2900849" y="4399618"/>
            <a:ext cx="945933" cy="7567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선택값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2F2535-BF3A-FA45-B878-CFE9DBEFBA8F}"/>
              </a:ext>
            </a:extLst>
          </p:cNvPr>
          <p:cNvSpPr/>
          <p:nvPr/>
        </p:nvSpPr>
        <p:spPr>
          <a:xfrm>
            <a:off x="2900848" y="5263301"/>
            <a:ext cx="945933" cy="7567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선택값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40D4A-0072-0E4F-BBF3-E4B581FF440B}"/>
              </a:ext>
            </a:extLst>
          </p:cNvPr>
          <p:cNvSpPr txBox="1"/>
          <p:nvPr/>
        </p:nvSpPr>
        <p:spPr>
          <a:xfrm>
            <a:off x="3971377" y="1922098"/>
            <a:ext cx="7894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캠페인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또는 프로모션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이벤트 명칭을 입력합니다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다수의 매체에 광고를 집행할 경우 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캠페인명을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동일하게 하고 추후 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필터링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작업을 통해 데이터를 분석할 수 있습니다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(ex. </a:t>
            </a:r>
            <a:r>
              <a:rPr kumimoji="1" lang="en-US" altLang="ko-KR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utm_campaign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=202107_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초특가기획전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endParaRPr kumimoji="1" lang="ko-Kore-KR" altLang="en-US" sz="14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9E58F6-74B7-9C48-ACC5-AAD4258C2409}"/>
              </a:ext>
            </a:extLst>
          </p:cNvPr>
          <p:cNvSpPr txBox="1"/>
          <p:nvPr/>
        </p:nvSpPr>
        <p:spPr>
          <a:xfrm>
            <a:off x="3971376" y="2789016"/>
            <a:ext cx="7894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방문자가 어디에서 유입이 되었는지 입력합니다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대부분의 페이지는 이전에 방문한 페이지가 존재하므로</a:t>
            </a:r>
            <a:endParaRPr kumimoji="1" lang="en-US" altLang="ko-KR" sz="14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해당 페이지를 의미하는 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URL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이나 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서비스명을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입력합니다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(ex. </a:t>
            </a:r>
            <a:r>
              <a:rPr kumimoji="1" lang="en-US" altLang="ko-KR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utm_source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=</a:t>
            </a:r>
            <a:r>
              <a:rPr kumimoji="1" lang="en-US" altLang="ko-KR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naver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kumimoji="1" lang="en-US" altLang="ko-KR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daum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kumimoji="1" lang="en-US" altLang="ko-KR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instagram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endParaRPr kumimoji="1" lang="ko-Kore-KR" altLang="en-US" sz="14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172A17-BB51-D241-92D2-7DC0EBF698A7}"/>
              </a:ext>
            </a:extLst>
          </p:cNvPr>
          <p:cNvSpPr txBox="1"/>
          <p:nvPr/>
        </p:nvSpPr>
        <p:spPr>
          <a:xfrm>
            <a:off x="3971375" y="3655934"/>
            <a:ext cx="7894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방문자의 유입을 일으킨 채널 또는 매체를 입력합니다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소스와 마찬가지로 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필수값이며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일반적으로 캠페인</a:t>
            </a:r>
            <a:endParaRPr kumimoji="1" lang="en-US" altLang="ko-KR" sz="14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태그가 없을 경우 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direct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트래픽으로 잡히게 됩니다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(ex. </a:t>
            </a:r>
            <a:r>
              <a:rPr kumimoji="1" lang="en-US" altLang="ko-KR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utm_medium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=social, </a:t>
            </a:r>
            <a:r>
              <a:rPr kumimoji="1" lang="en-US" altLang="ko-KR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lms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push, display)</a:t>
            </a:r>
            <a:endParaRPr kumimoji="1" lang="ko-Kore-KR" altLang="en-US" sz="14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D35611-E6FA-F742-A1FE-28623F16D8A3}"/>
              </a:ext>
            </a:extLst>
          </p:cNvPr>
          <p:cNvSpPr txBox="1"/>
          <p:nvPr/>
        </p:nvSpPr>
        <p:spPr>
          <a:xfrm>
            <a:off x="3971374" y="4516382"/>
            <a:ext cx="7894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필수값이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모두 일치하는 경우 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선택값으로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입력 가능하며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동일한 매체에 노출되는 광고이지만</a:t>
            </a:r>
            <a:endParaRPr kumimoji="1" lang="en-US" altLang="ko-KR" sz="14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광고 소재가 다른 경우 자주 활용합니다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(ex. </a:t>
            </a:r>
            <a:r>
              <a:rPr kumimoji="1" lang="en-US" altLang="ko-KR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utm_content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=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메인이미지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우하단버튼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메인배너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endParaRPr kumimoji="1" lang="ko-Kore-KR" altLang="en-US" sz="14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8EA011-2AB9-7643-941E-C849A7E15BAC}"/>
              </a:ext>
            </a:extLst>
          </p:cNvPr>
          <p:cNvSpPr txBox="1"/>
          <p:nvPr/>
        </p:nvSpPr>
        <p:spPr>
          <a:xfrm>
            <a:off x="3971373" y="5376830"/>
            <a:ext cx="7894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캠페인의 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검색어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광고를 진행하는 경우 입력합니다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일반적으로 한글로 입력하며 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UTM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태깅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툴을 활용하면</a:t>
            </a:r>
            <a:endParaRPr kumimoji="1" lang="en-US" altLang="ko-KR" sz="14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한글로 입력해도 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인코딩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변환이 자동으로 됩니다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(ex. </a:t>
            </a:r>
            <a:r>
              <a:rPr kumimoji="1" lang="en-US" altLang="ko-KR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utm_term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=SK</a:t>
            </a:r>
            <a:r>
              <a:rPr kumimoji="1" lang="ko-KR" altLang="en-US" sz="14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스토아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명품가방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생수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에어컨</a:t>
            </a:r>
            <a:r>
              <a:rPr kumimoji="1"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endParaRPr kumimoji="1" lang="ko-Kore-KR" altLang="en-US" sz="14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215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측정기준과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측정항목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(Dimension &amp; Metric)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FFA653-0E9B-AF4B-B2F1-63F5BDF29418}"/>
              </a:ext>
            </a:extLst>
          </p:cNvPr>
          <p:cNvSpPr/>
          <p:nvPr/>
        </p:nvSpPr>
        <p:spPr>
          <a:xfrm>
            <a:off x="924916" y="2585545"/>
            <a:ext cx="4971391" cy="38047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201844-FFF6-C04F-952D-E64223F11955}"/>
              </a:ext>
            </a:extLst>
          </p:cNvPr>
          <p:cNvSpPr/>
          <p:nvPr/>
        </p:nvSpPr>
        <p:spPr>
          <a:xfrm>
            <a:off x="6342999" y="2585544"/>
            <a:ext cx="4971391" cy="38047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3E55BC-6E44-C34A-9D50-F39CE5E2F9CD}"/>
              </a:ext>
            </a:extLst>
          </p:cNvPr>
          <p:cNvSpPr/>
          <p:nvPr/>
        </p:nvSpPr>
        <p:spPr>
          <a:xfrm>
            <a:off x="1996970" y="2285999"/>
            <a:ext cx="2827281" cy="59908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측정기준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3B691C-4DF0-BB4A-8039-977CE0A6F63A}"/>
              </a:ext>
            </a:extLst>
          </p:cNvPr>
          <p:cNvSpPr/>
          <p:nvPr/>
        </p:nvSpPr>
        <p:spPr>
          <a:xfrm>
            <a:off x="7415053" y="2285999"/>
            <a:ext cx="2827281" cy="59908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측정항목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4B7834-E642-9E46-9AC1-D7C7D30BAC84}"/>
              </a:ext>
            </a:extLst>
          </p:cNvPr>
          <p:cNvSpPr/>
          <p:nvPr/>
        </p:nvSpPr>
        <p:spPr>
          <a:xfrm>
            <a:off x="1886795" y="1778684"/>
            <a:ext cx="3047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사용자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/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세션의 </a:t>
            </a:r>
            <a:r>
              <a:rPr lang="ko-KR" altLang="en-US" dirty="0">
                <a:solidFill>
                  <a:srgbClr val="FF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유형</a:t>
            </a:r>
            <a:r>
              <a:rPr lang="en-US" altLang="ko-KR" dirty="0">
                <a:solidFill>
                  <a:srgbClr val="FF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속성</a:t>
            </a:r>
            <a:r>
              <a:rPr lang="en-US" altLang="ko-KR" dirty="0">
                <a:solidFill>
                  <a:srgbClr val="FF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분류</a:t>
            </a:r>
            <a:endParaRPr lang="ko-Kore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551ED3-8B9E-A747-B78F-5A7D926BF325}"/>
              </a:ext>
            </a:extLst>
          </p:cNvPr>
          <p:cNvSpPr/>
          <p:nvPr/>
        </p:nvSpPr>
        <p:spPr>
          <a:xfrm>
            <a:off x="7465980" y="1778684"/>
            <a:ext cx="272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숫자로 나타낼 수 있는 </a:t>
            </a:r>
            <a:r>
              <a:rPr lang="ko-KR" altLang="en-US" dirty="0">
                <a:solidFill>
                  <a:srgbClr val="FF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지표</a:t>
            </a:r>
            <a:endParaRPr lang="ko-Kore-KR" altLang="en-US" dirty="0">
              <a:solidFill>
                <a:srgbClr val="FF0000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5C7B0A1-C7B1-8F40-BC4C-F565B9BED6ED}"/>
              </a:ext>
            </a:extLst>
          </p:cNvPr>
          <p:cNvSpPr/>
          <p:nvPr/>
        </p:nvSpPr>
        <p:spPr>
          <a:xfrm>
            <a:off x="1418901" y="3129455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소스</a:t>
            </a:r>
            <a: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매체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1DF7326-55C7-0F4C-A116-EABA56247F86}"/>
              </a:ext>
            </a:extLst>
          </p:cNvPr>
          <p:cNvSpPr/>
          <p:nvPr/>
        </p:nvSpPr>
        <p:spPr>
          <a:xfrm>
            <a:off x="3720662" y="3130817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페이지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61E840B4-DFCF-4E49-8EA1-D518CEC9E3DD}"/>
              </a:ext>
            </a:extLst>
          </p:cNvPr>
          <p:cNvSpPr/>
          <p:nvPr/>
        </p:nvSpPr>
        <p:spPr>
          <a:xfrm>
            <a:off x="1418901" y="3933804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키워드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DBEBABD-0DFC-A14B-91F1-898C284ED3BF}"/>
              </a:ext>
            </a:extLst>
          </p:cNvPr>
          <p:cNvSpPr/>
          <p:nvPr/>
        </p:nvSpPr>
        <p:spPr>
          <a:xfrm>
            <a:off x="3720662" y="3935166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광고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콘텐츠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D241720F-314E-9340-82BA-8DA00E465ABE}"/>
              </a:ext>
            </a:extLst>
          </p:cNvPr>
          <p:cNvSpPr/>
          <p:nvPr/>
        </p:nvSpPr>
        <p:spPr>
          <a:xfrm>
            <a:off x="1418901" y="4738153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성별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09DD6ACF-8852-E342-A583-1D389EFBDF8E}"/>
              </a:ext>
            </a:extLst>
          </p:cNvPr>
          <p:cNvSpPr/>
          <p:nvPr/>
        </p:nvSpPr>
        <p:spPr>
          <a:xfrm>
            <a:off x="3720662" y="4739515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브라우저</a:t>
            </a: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0FD9A952-68D9-C341-A707-80EC50BFF328}"/>
              </a:ext>
            </a:extLst>
          </p:cNvPr>
          <p:cNvSpPr/>
          <p:nvPr/>
        </p:nvSpPr>
        <p:spPr>
          <a:xfrm>
            <a:off x="1418901" y="5542502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연령</a:t>
            </a: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72D9F50-FA2E-1A49-A69A-5E36EE561034}"/>
              </a:ext>
            </a:extLst>
          </p:cNvPr>
          <p:cNvSpPr/>
          <p:nvPr/>
        </p:nvSpPr>
        <p:spPr>
          <a:xfrm>
            <a:off x="3720662" y="5543864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사용자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유형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3646584D-CDEA-5648-9943-23DB9D99F877}"/>
              </a:ext>
            </a:extLst>
          </p:cNvPr>
          <p:cNvSpPr/>
          <p:nvPr/>
        </p:nvSpPr>
        <p:spPr>
          <a:xfrm>
            <a:off x="6768667" y="3133429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사용자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62FC20C-DDBB-FF40-803B-FF691BACE08E}"/>
              </a:ext>
            </a:extLst>
          </p:cNvPr>
          <p:cNvSpPr/>
          <p:nvPr/>
        </p:nvSpPr>
        <p:spPr>
          <a:xfrm>
            <a:off x="9070428" y="3134791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세션</a:t>
            </a: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94E55324-828D-0D49-9D1C-153FA1838D0F}"/>
              </a:ext>
            </a:extLst>
          </p:cNvPr>
          <p:cNvSpPr/>
          <p:nvPr/>
        </p:nvSpPr>
        <p:spPr>
          <a:xfrm>
            <a:off x="6768667" y="3937778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페이지뷰</a:t>
            </a: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07ED1AB1-1D9A-1C4C-95F2-C1026AC43D90}"/>
              </a:ext>
            </a:extLst>
          </p:cNvPr>
          <p:cNvSpPr/>
          <p:nvPr/>
        </p:nvSpPr>
        <p:spPr>
          <a:xfrm>
            <a:off x="9070428" y="3939140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이탈률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CAEC425D-E83B-F649-9D95-54D0409D4888}"/>
              </a:ext>
            </a:extLst>
          </p:cNvPr>
          <p:cNvSpPr/>
          <p:nvPr/>
        </p:nvSpPr>
        <p:spPr>
          <a:xfrm>
            <a:off x="6768667" y="4742127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전자상거래</a:t>
            </a:r>
            <a:b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kumimoji="1" lang="ko-KR" altLang="en-US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전환율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1179646-121D-B140-96F8-45A7508ED6BA}"/>
              </a:ext>
            </a:extLst>
          </p:cNvPr>
          <p:cNvSpPr/>
          <p:nvPr/>
        </p:nvSpPr>
        <p:spPr>
          <a:xfrm>
            <a:off x="9070428" y="4743489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평균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체류시간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287D241-7819-0A49-BF7C-92DC208056CC}"/>
              </a:ext>
            </a:extLst>
          </p:cNvPr>
          <p:cNvSpPr/>
          <p:nvPr/>
        </p:nvSpPr>
        <p:spPr>
          <a:xfrm>
            <a:off x="6768667" y="5546476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거래수</a:t>
            </a: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8393E5A8-4241-124E-BF60-20CD75592E23}"/>
              </a:ext>
            </a:extLst>
          </p:cNvPr>
          <p:cNvSpPr/>
          <p:nvPr/>
        </p:nvSpPr>
        <p:spPr>
          <a:xfrm>
            <a:off x="9070428" y="5547838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수익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679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측정기준과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측정항목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(Dimension &amp; Metric)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2A82A38E-F6B2-6C48-8AA4-2F2597E81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11" y="1963350"/>
            <a:ext cx="9393911" cy="44003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620484-C5CF-5A4B-BC0F-DF9BE64808EA}"/>
              </a:ext>
            </a:extLst>
          </p:cNvPr>
          <p:cNvSpPr/>
          <p:nvPr/>
        </p:nvSpPr>
        <p:spPr>
          <a:xfrm>
            <a:off x="1705012" y="1963349"/>
            <a:ext cx="2089220" cy="451102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3E0D55-5578-A84A-92DF-64044484E00B}"/>
              </a:ext>
            </a:extLst>
          </p:cNvPr>
          <p:cNvSpPr/>
          <p:nvPr/>
        </p:nvSpPr>
        <p:spPr>
          <a:xfrm>
            <a:off x="492820" y="1963349"/>
            <a:ext cx="1200516" cy="643218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ko-Kore-KR" altLang="en-US" sz="1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측정기준</a:t>
            </a:r>
            <a:endParaRPr kumimoji="1" lang="en-US" altLang="ko-Kore-KR" sz="1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ko-Kore-KR" sz="1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(Dimension)</a:t>
            </a:r>
            <a:endParaRPr kumimoji="1" lang="ko-Kore-KR" altLang="en-US" sz="1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1B1BDCF-2003-494D-B3FB-36FE992A241E}"/>
              </a:ext>
            </a:extLst>
          </p:cNvPr>
          <p:cNvSpPr/>
          <p:nvPr/>
        </p:nvSpPr>
        <p:spPr>
          <a:xfrm>
            <a:off x="3794231" y="1963349"/>
            <a:ext cx="7304691" cy="451102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63388E-6807-CC4A-86DA-BD4832461271}"/>
              </a:ext>
            </a:extLst>
          </p:cNvPr>
          <p:cNvSpPr/>
          <p:nvPr/>
        </p:nvSpPr>
        <p:spPr>
          <a:xfrm>
            <a:off x="9895723" y="1299935"/>
            <a:ext cx="1200516" cy="643218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ko-KR" altLang="en-US" sz="1400" dirty="0" err="1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측정항목</a:t>
            </a:r>
            <a:endParaRPr kumimoji="1" lang="en-US" altLang="ko-KR" sz="1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(Metric)</a:t>
            </a:r>
            <a:endParaRPr kumimoji="1" lang="ko-Kore-KR" altLang="en-US" sz="140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33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측정기준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(Dimension)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F9DFD-E2FF-A749-B6BA-E38245C32C0F}"/>
              </a:ext>
            </a:extLst>
          </p:cNvPr>
          <p:cNvSpPr txBox="1"/>
          <p:nvPr/>
        </p:nvSpPr>
        <p:spPr>
          <a:xfrm>
            <a:off x="789581" y="1650488"/>
            <a:ext cx="11150171" cy="153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데이터를 측정하고 분석하려는 숫자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지표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가 무엇에 관한 것인지에 대한 기준이 있어야 합니다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측정항목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지표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는 홀로 존재할 수 없으며 반드시 측정기준이 동반되어야 합니다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GA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에서는 다양한 측정기준이 존재하며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맞춤 측정 기준을 통해 기존에 존재하지 않는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측정기준을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생성할 수 있습니다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단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맞춤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측정기준을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활용하려면 스크립트 수정이 필요함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BAB01C-3530-C548-98FC-D9A27F874E4D}"/>
              </a:ext>
            </a:extLst>
          </p:cNvPr>
          <p:cNvSpPr/>
          <p:nvPr/>
        </p:nvSpPr>
        <p:spPr>
          <a:xfrm>
            <a:off x="2280745" y="3305139"/>
            <a:ext cx="8103475" cy="32007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0AE6824-3A33-DF43-B8F6-86CEA17BA333}"/>
              </a:ext>
            </a:extLst>
          </p:cNvPr>
          <p:cNvSpPr/>
          <p:nvPr/>
        </p:nvSpPr>
        <p:spPr>
          <a:xfrm>
            <a:off x="3163613" y="3429001"/>
            <a:ext cx="1618602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소스</a:t>
            </a:r>
            <a: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/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매체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BEC19CE-490D-E24C-A9D5-C6D5C822E44B}"/>
              </a:ext>
            </a:extLst>
          </p:cNvPr>
          <p:cNvSpPr/>
          <p:nvPr/>
        </p:nvSpPr>
        <p:spPr>
          <a:xfrm>
            <a:off x="5465374" y="3430363"/>
            <a:ext cx="1618602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페이지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A2DB5B3-C20D-354B-B36D-15E7DAEEEE89}"/>
              </a:ext>
            </a:extLst>
          </p:cNvPr>
          <p:cNvSpPr/>
          <p:nvPr/>
        </p:nvSpPr>
        <p:spPr>
          <a:xfrm>
            <a:off x="3163613" y="4233350"/>
            <a:ext cx="1618602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키워드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67E26BF-FA43-0A4B-82A7-4323B3F112C7}"/>
              </a:ext>
            </a:extLst>
          </p:cNvPr>
          <p:cNvSpPr/>
          <p:nvPr/>
        </p:nvSpPr>
        <p:spPr>
          <a:xfrm>
            <a:off x="5465374" y="4234712"/>
            <a:ext cx="1618602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광고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콘텐츠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21F2B38-48D4-8E4E-9A6C-B823DB84B86B}"/>
              </a:ext>
            </a:extLst>
          </p:cNvPr>
          <p:cNvSpPr/>
          <p:nvPr/>
        </p:nvSpPr>
        <p:spPr>
          <a:xfrm>
            <a:off x="3163613" y="5037699"/>
            <a:ext cx="1618602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성별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C46F046-753C-6448-BDD6-DF4B8D5D6E2A}"/>
              </a:ext>
            </a:extLst>
          </p:cNvPr>
          <p:cNvSpPr/>
          <p:nvPr/>
        </p:nvSpPr>
        <p:spPr>
          <a:xfrm>
            <a:off x="5465374" y="5039061"/>
            <a:ext cx="1618602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브라우저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E1749B5-A459-C943-8470-79850FDBDD84}"/>
              </a:ext>
            </a:extLst>
          </p:cNvPr>
          <p:cNvSpPr/>
          <p:nvPr/>
        </p:nvSpPr>
        <p:spPr>
          <a:xfrm>
            <a:off x="3163613" y="5842048"/>
            <a:ext cx="1618602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연령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13CBF01-4F4E-9E46-9143-27D635396E4F}"/>
              </a:ext>
            </a:extLst>
          </p:cNvPr>
          <p:cNvSpPr/>
          <p:nvPr/>
        </p:nvSpPr>
        <p:spPr>
          <a:xfrm>
            <a:off x="5465374" y="5843410"/>
            <a:ext cx="1618602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사용자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유형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0" name="십자형[C] 19">
            <a:extLst>
              <a:ext uri="{FF2B5EF4-FFF2-40B4-BE49-F238E27FC236}">
                <a16:creationId xmlns:a16="http://schemas.microsoft.com/office/drawing/2014/main" id="{78E2CFE1-2124-4E4D-84FB-78368201532E}"/>
              </a:ext>
            </a:extLst>
          </p:cNvPr>
          <p:cNvSpPr/>
          <p:nvPr/>
        </p:nvSpPr>
        <p:spPr>
          <a:xfrm>
            <a:off x="7373010" y="4651571"/>
            <a:ext cx="420414" cy="386128"/>
          </a:xfrm>
          <a:prstGeom prst="plus">
            <a:avLst>
              <a:gd name="adj" fmla="val 34434"/>
            </a:avLst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5A946256-A040-484F-AAC8-5404A16DD6DF}"/>
              </a:ext>
            </a:extLst>
          </p:cNvPr>
          <p:cNvSpPr/>
          <p:nvPr/>
        </p:nvSpPr>
        <p:spPr>
          <a:xfrm>
            <a:off x="8208579" y="3429001"/>
            <a:ext cx="1844568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고객</a:t>
            </a:r>
            <a: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_</a:t>
            </a:r>
            <a:r>
              <a:rPr kumimoji="1" lang="ko-KR" altLang="en-US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로그인유무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DB9E271-9C4D-624E-8CC1-A1242EAA80F2}"/>
              </a:ext>
            </a:extLst>
          </p:cNvPr>
          <p:cNvSpPr/>
          <p:nvPr/>
        </p:nvSpPr>
        <p:spPr>
          <a:xfrm>
            <a:off x="8208579" y="4227571"/>
            <a:ext cx="1844568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대카테고리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7EB1BA49-D78C-3449-A3D5-6D8F6F5337C0}"/>
              </a:ext>
            </a:extLst>
          </p:cNvPr>
          <p:cNvSpPr/>
          <p:nvPr/>
        </p:nvSpPr>
        <p:spPr>
          <a:xfrm>
            <a:off x="8208579" y="5044159"/>
            <a:ext cx="1844568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자사제휴구분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BC9E98D-6818-7046-B8E3-1FAA3F205032}"/>
              </a:ext>
            </a:extLst>
          </p:cNvPr>
          <p:cNvSpPr/>
          <p:nvPr/>
        </p:nvSpPr>
        <p:spPr>
          <a:xfrm>
            <a:off x="8208579" y="5860747"/>
            <a:ext cx="1844568" cy="494672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등급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1A7675-A217-8140-8213-A364F4F4BC6C}"/>
              </a:ext>
            </a:extLst>
          </p:cNvPr>
          <p:cNvSpPr/>
          <p:nvPr/>
        </p:nvSpPr>
        <p:spPr>
          <a:xfrm>
            <a:off x="8044211" y="3305139"/>
            <a:ext cx="2340007" cy="320076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F5A6AA-5A80-E646-87A0-7BD018F0E198}"/>
              </a:ext>
            </a:extLst>
          </p:cNvPr>
          <p:cNvSpPr/>
          <p:nvPr/>
        </p:nvSpPr>
        <p:spPr>
          <a:xfrm>
            <a:off x="10384218" y="3291759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맞춤 </a:t>
            </a:r>
            <a:r>
              <a:rPr lang="ko-KR" altLang="en-US" dirty="0" err="1">
                <a:solidFill>
                  <a:srgbClr val="C00000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측정기준</a:t>
            </a:r>
            <a:endParaRPr lang="ko-Kore-KR" altLang="en-US" dirty="0">
              <a:solidFill>
                <a:srgbClr val="C0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B8E19-04BB-5345-A304-DAB7414A924E}"/>
              </a:ext>
            </a:extLst>
          </p:cNvPr>
          <p:cNvSpPr/>
          <p:nvPr/>
        </p:nvSpPr>
        <p:spPr>
          <a:xfrm>
            <a:off x="1330210" y="3736665"/>
            <a:ext cx="1502332" cy="2337709"/>
          </a:xfrm>
          <a:prstGeom prst="rect">
            <a:avLst/>
          </a:prstGeom>
          <a:solidFill>
            <a:schemeClr val="tx1"/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측정기준</a:t>
            </a:r>
          </a:p>
        </p:txBody>
      </p:sp>
    </p:spTree>
    <p:extLst>
      <p:ext uri="{BB962C8B-B14F-4D97-AF65-F5344CB8AC3E}">
        <p14:creationId xmlns:p14="http://schemas.microsoft.com/office/powerpoint/2010/main" val="230675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자주 사용하는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측정기준과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측정항목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202098-6E16-7240-AE3D-FFDBD8EB3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375747"/>
              </p:ext>
            </p:extLst>
          </p:nvPr>
        </p:nvGraphicFramePr>
        <p:xfrm>
          <a:off x="527855" y="1569639"/>
          <a:ext cx="11136290" cy="5097308"/>
        </p:xfrm>
        <a:graphic>
          <a:graphicData uri="http://schemas.openxmlformats.org/drawingml/2006/table">
            <a:tbl>
              <a:tblPr/>
              <a:tblGrid>
                <a:gridCol w="1002066">
                  <a:extLst>
                    <a:ext uri="{9D8B030D-6E8A-4147-A177-3AD203B41FA5}">
                      <a16:colId xmlns:a16="http://schemas.microsoft.com/office/drawing/2014/main" val="2807766310"/>
                    </a:ext>
                  </a:extLst>
                </a:gridCol>
                <a:gridCol w="1175757">
                  <a:extLst>
                    <a:ext uri="{9D8B030D-6E8A-4147-A177-3AD203B41FA5}">
                      <a16:colId xmlns:a16="http://schemas.microsoft.com/office/drawing/2014/main" val="452593020"/>
                    </a:ext>
                  </a:extLst>
                </a:gridCol>
                <a:gridCol w="1352789">
                  <a:extLst>
                    <a:ext uri="{9D8B030D-6E8A-4147-A177-3AD203B41FA5}">
                      <a16:colId xmlns:a16="http://schemas.microsoft.com/office/drawing/2014/main" val="3159810389"/>
                    </a:ext>
                  </a:extLst>
                </a:gridCol>
                <a:gridCol w="7605678">
                  <a:extLst>
                    <a:ext uri="{9D8B030D-6E8A-4147-A177-3AD203B41FA5}">
                      <a16:colId xmlns:a16="http://schemas.microsoft.com/office/drawing/2014/main" val="2062248718"/>
                    </a:ext>
                  </a:extLst>
                </a:gridCol>
              </a:tblGrid>
              <a:tr h="226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구분</a:t>
                      </a:r>
                    </a:p>
                  </a:txBody>
                  <a:tcPr marL="8055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한글</a:t>
                      </a:r>
                    </a:p>
                  </a:txBody>
                  <a:tcPr marL="8055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영문</a:t>
                      </a:r>
                    </a:p>
                  </a:txBody>
                  <a:tcPr marL="8055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설명</a:t>
                      </a:r>
                    </a:p>
                  </a:txBody>
                  <a:tcPr marL="8055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30391"/>
                  </a:ext>
                </a:extLst>
              </a:tr>
              <a:tr h="231945">
                <a:tc rowSpan="21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측정기준</a:t>
                      </a:r>
                    </a:p>
                  </a:txBody>
                  <a:tcPr marL="8055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기기 카테고리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Device Category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기기별 지표를 확인하고자 할 떄 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GA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에서는 </a:t>
                      </a: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PC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를 </a:t>
                      </a: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desktop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으로 표현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074254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페이지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Page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특정 페이지의 </a:t>
                      </a:r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URL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에 따른 지표를 확인하고자 할 때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788283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페이지 제목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Page Title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페이지 소스 코드상에 명시된 제목값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47589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사용자 유형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User Type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신규 방문 또는 재방문자를 확인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73358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방문 페이지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Landing Page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사이트 방문 시 접속한 첫번째 페이지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세션 기준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08420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이탈 페이지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Exit Page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사이트 이탈 시 머물렀던 마지막 페이지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세션 기준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200608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호스트 이름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Hostname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사이트 방문 시 접속한 기본 도메인 주소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662291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캠페인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Campaign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구글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애드워즈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캠페인의 이름 또는 태그가 추가된 캠페인에서 사용된 </a:t>
                      </a:r>
                      <a:r>
                        <a:rPr lang="e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utm_campaign</a:t>
                      </a: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태그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986012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광고 콘텐츠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Ad_Content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각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애드워즈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광고와 태그가 추가된 캠페인에서 사용된 </a:t>
                      </a:r>
                      <a:r>
                        <a:rPr lang="e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utm_content</a:t>
                      </a: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태그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854830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소스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Source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검색 엔진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예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. </a:t>
                      </a: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Google, </a:t>
                      </a:r>
                      <a:r>
                        <a:rPr lang="e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Naver</a:t>
                      </a: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또는 도메인 주소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e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m.facebook.com</a:t>
                      </a: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등 트래픽이 유입된 위치 또는 </a:t>
                      </a:r>
                      <a:r>
                        <a:rPr lang="e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utm_source</a:t>
                      </a: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태그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12344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매체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Medium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자연 검색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자연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),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클릭당비용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유료 검색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CPC),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웹 추천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추천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등과 같은 일반적인 소스의 카테고리 또는 </a:t>
                      </a:r>
                      <a:r>
                        <a:rPr lang="en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utm_medium</a:t>
                      </a: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태그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836406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소스</a:t>
                      </a:r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/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매체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Source/Medium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소스와 매체를 동시에 확인하고자 할 때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606688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이벤트 카테고리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Event Category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이벤트로 추적할 개체를 그룹화하기 위해 지정하는 이름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831156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이벤트 액션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Event Action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특정 웹 개체에 대해 추적할 이벤트 또는 그룹화하기 위해 지정하는 이름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02351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이벤트 라벨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Event Label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추적할 이벤트에 대한 추가 정보를 제공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991135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성별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Gender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구글 광고 정보를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GDN)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기반으로 추정한 사이트 접속 고객의 성별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650783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연령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Age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구글 광고 정보를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GDN)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기반으로 추정한 사이트 접속 고객의 연령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373575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운영체제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Operating System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사이트 방문 시 사용한 운영체제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91194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브라우저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Browser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사이트 방문 시 사용한 브라우저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423913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날짜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Date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조회 기간에 따른 날짜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 </a:t>
                      </a:r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YYYYMMDD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형식으로 표현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352524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요일 이름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Day of Week Name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날짜에 따른 요일 이름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51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21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자주 사용하는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측정기준과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측정항목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202098-6E16-7240-AE3D-FFDBD8EB3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881546"/>
              </p:ext>
            </p:extLst>
          </p:nvPr>
        </p:nvGraphicFramePr>
        <p:xfrm>
          <a:off x="527855" y="1569639"/>
          <a:ext cx="11136290" cy="3473693"/>
        </p:xfrm>
        <a:graphic>
          <a:graphicData uri="http://schemas.openxmlformats.org/drawingml/2006/table">
            <a:tbl>
              <a:tblPr/>
              <a:tblGrid>
                <a:gridCol w="901552">
                  <a:extLst>
                    <a:ext uri="{9D8B030D-6E8A-4147-A177-3AD203B41FA5}">
                      <a16:colId xmlns:a16="http://schemas.microsoft.com/office/drawing/2014/main" val="2807766310"/>
                    </a:ext>
                  </a:extLst>
                </a:gridCol>
                <a:gridCol w="1187669">
                  <a:extLst>
                    <a:ext uri="{9D8B030D-6E8A-4147-A177-3AD203B41FA5}">
                      <a16:colId xmlns:a16="http://schemas.microsoft.com/office/drawing/2014/main" val="452593020"/>
                    </a:ext>
                  </a:extLst>
                </a:gridCol>
                <a:gridCol w="1441391">
                  <a:extLst>
                    <a:ext uri="{9D8B030D-6E8A-4147-A177-3AD203B41FA5}">
                      <a16:colId xmlns:a16="http://schemas.microsoft.com/office/drawing/2014/main" val="3159810389"/>
                    </a:ext>
                  </a:extLst>
                </a:gridCol>
                <a:gridCol w="7605678">
                  <a:extLst>
                    <a:ext uri="{9D8B030D-6E8A-4147-A177-3AD203B41FA5}">
                      <a16:colId xmlns:a16="http://schemas.microsoft.com/office/drawing/2014/main" val="2062248718"/>
                    </a:ext>
                  </a:extLst>
                </a:gridCol>
              </a:tblGrid>
              <a:tr h="226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구분</a:t>
                      </a:r>
                    </a:p>
                  </a:txBody>
                  <a:tcPr marL="8055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한글</a:t>
                      </a:r>
                    </a:p>
                  </a:txBody>
                  <a:tcPr marL="8055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영문</a:t>
                      </a:r>
                    </a:p>
                  </a:txBody>
                  <a:tcPr marL="8055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설명</a:t>
                      </a:r>
                    </a:p>
                  </a:txBody>
                  <a:tcPr marL="8055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30391"/>
                  </a:ext>
                </a:extLst>
              </a:tr>
              <a:tr h="231945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측정항목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8055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사용자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Users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조회 기간에 접속한 사람의 숫자를 의미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브라우저 쿠키 기반이며 삭제하지 않는 이상 유효기간은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2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년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074254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세션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Sessions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일정한 기간 내에 웹사이트에서 발생한 상호작용의 집합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마지막 액션 이후로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30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분 동안 액션이 없다면 세션은 종료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788283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새로운 세션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%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%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New Sessions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전체 세션 대비 신규 세션의 비율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47589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페이지뷰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Pageviews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페이지를 열람한 횟수로 동일한 페이지를 새로고침하는 경우에도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카운팅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됨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73358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이탈률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Bounce Rate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사이트 접속 후 액션이 발생하지 않고 이탈한 세션의 비율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308420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종료율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Exit Rate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사이트를 종료한 세션의 비율로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Bounce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Rate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와는 다른 의미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일반적으로 페이지 기준으로 측정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200608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세션당 페이지 수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Pages / Sessions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세션당 열람한 페이지 수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662291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평균 세션 시간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Avg. Session Duration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세션이 시작하고 종료되기까지의 시간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단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마지막 페이지 접속 시간은 포함하지 않음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986012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총 이벤트 수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Total Events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이벤트가 실행된 총 횟수를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카운팅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854830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순 이벤트 수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Unique Events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실행된 이벤트에서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중복값을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제거한 수치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12344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목표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전환율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Goal Conversion Rate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세션 대비 목표에 도달한 비율을 의미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(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목표 완료 수 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/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세션 수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)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836406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목표 </a:t>
                      </a:r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완료수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Goal Completions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세션 대비 목표를 완료한 수치로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동일 세션에서 목표를 여러 번 달성해도 한번으로 집계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606688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거래수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Transactions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세션 중 거래가 완료된 세션 수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831156"/>
                  </a:ext>
                </a:extLst>
              </a:tr>
              <a:tr h="2319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수익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Revenue</a:t>
                      </a:r>
                      <a:endParaRPr lang="en" sz="1050" b="0" i="0" u="none" strike="noStrike" dirty="0">
                        <a:solidFill>
                          <a:srgbClr val="000000"/>
                        </a:solidFill>
                        <a:effectLst/>
                        <a:latin typeface="NanumSquareOTF Light" panose="020B0600000101010101" pitchFamily="34" charset="-127"/>
                        <a:ea typeface="NanumSquareOTF Light" panose="020B0600000101010101" pitchFamily="34" charset="-127"/>
                      </a:endParaRP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거래와 관련된 총 수익 또는 총합계를 의미하며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구현 방식에 따라 세금</a:t>
                      </a:r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,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 Light" panose="020B0600000101010101" pitchFamily="34" charset="-127"/>
                          <a:ea typeface="NanumSquareOTF Light" panose="020B0600000101010101" pitchFamily="34" charset="-127"/>
                        </a:rPr>
                        <a:t> 배송비가 포함될 수 있음</a:t>
                      </a:r>
                    </a:p>
                  </a:txBody>
                  <a:tcPr marL="96661" marR="8055" marT="80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902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83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3694623" y="2590469"/>
            <a:ext cx="78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Google Analytics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알아보기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67256A5-A6C4-A54A-BCA8-A34193E8363C}"/>
              </a:ext>
            </a:extLst>
          </p:cNvPr>
          <p:cNvCxnSpPr/>
          <p:nvPr/>
        </p:nvCxnSpPr>
        <p:spPr>
          <a:xfrm flipH="1">
            <a:off x="7830207" y="3429000"/>
            <a:ext cx="361555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42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3694623" y="2590469"/>
            <a:ext cx="78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67256A5-A6C4-A54A-BCA8-A34193E8363C}"/>
              </a:ext>
            </a:extLst>
          </p:cNvPr>
          <p:cNvCxnSpPr/>
          <p:nvPr/>
        </p:nvCxnSpPr>
        <p:spPr>
          <a:xfrm flipH="1">
            <a:off x="7830207" y="3429000"/>
            <a:ext cx="361555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266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애널리틱스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BB1D61-72E7-1D4F-A182-0F7C483D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04" y="1651436"/>
            <a:ext cx="8923282" cy="48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72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잠재고객 보고서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D036A5-6050-AD49-8755-4FFFEBF5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35" y="1699161"/>
            <a:ext cx="9220330" cy="49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4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획득 보고서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68AE93-5234-CC47-BBC6-89E6BA7E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92" y="1643212"/>
            <a:ext cx="9501351" cy="49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7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행동 보고서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67E082-8D28-DC4D-BBDE-45292FF6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34" y="1623058"/>
            <a:ext cx="9545731" cy="513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01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기능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전환 보고서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AC4784-FD2B-2440-9DB2-68EB0A32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37" y="1569639"/>
            <a:ext cx="9301286" cy="50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2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3694623" y="2590469"/>
            <a:ext cx="78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세그먼트 구성 및 사용자 분석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67256A5-A6C4-A54A-BCA8-A34193E8363C}"/>
              </a:ext>
            </a:extLst>
          </p:cNvPr>
          <p:cNvCxnSpPr/>
          <p:nvPr/>
        </p:nvCxnSpPr>
        <p:spPr>
          <a:xfrm flipH="1">
            <a:off x="7830207" y="3429000"/>
            <a:ext cx="361555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9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세그먼트 구성 및 사용자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측정 기준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79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GA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대시보드에서는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보조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측정기준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을 통해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2-depth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까지의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유저 세분화가 가능하나 다양한 조합이 어렵고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 항목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기준으로는 유저를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필터링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할 수 없음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97E922-0A04-294E-9933-3650C32A6872}"/>
              </a:ext>
            </a:extLst>
          </p:cNvPr>
          <p:cNvSpPr/>
          <p:nvPr/>
        </p:nvSpPr>
        <p:spPr>
          <a:xfrm>
            <a:off x="1044183" y="2718795"/>
            <a:ext cx="2575034" cy="274375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전체 유저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CE768801-7DA2-F146-A9D2-E3D40D9E8560}"/>
              </a:ext>
            </a:extLst>
          </p:cNvPr>
          <p:cNvSpPr/>
          <p:nvPr/>
        </p:nvSpPr>
        <p:spPr>
          <a:xfrm>
            <a:off x="3856383" y="3848354"/>
            <a:ext cx="723568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51A86B-1203-4842-BA5C-91BDDE385CAE}"/>
              </a:ext>
            </a:extLst>
          </p:cNvPr>
          <p:cNvSpPr/>
          <p:nvPr/>
        </p:nvSpPr>
        <p:spPr>
          <a:xfrm>
            <a:off x="4808483" y="2718796"/>
            <a:ext cx="2575034" cy="131818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google / </a:t>
            </a:r>
            <a:r>
              <a:rPr kumimoji="1" lang="en-US" altLang="ko-KR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cpc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302FCE-FD74-3D4C-84A2-1C8FC2EA3CF5}"/>
              </a:ext>
            </a:extLst>
          </p:cNvPr>
          <p:cNvSpPr/>
          <p:nvPr/>
        </p:nvSpPr>
        <p:spPr>
          <a:xfrm>
            <a:off x="4808483" y="4144362"/>
            <a:ext cx="2575034" cy="1318184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naver</a:t>
            </a:r>
            <a:r>
              <a:rPr kumimoji="1" lang="en-US" altLang="ko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/ organic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8DDB4A8-7C67-8342-B11D-843C2D22DD05}"/>
              </a:ext>
            </a:extLst>
          </p:cNvPr>
          <p:cNvSpPr/>
          <p:nvPr/>
        </p:nvSpPr>
        <p:spPr>
          <a:xfrm>
            <a:off x="7612049" y="3848354"/>
            <a:ext cx="723568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403207-3C48-F542-8856-B6C10F69CA64}"/>
              </a:ext>
            </a:extLst>
          </p:cNvPr>
          <p:cNvSpPr/>
          <p:nvPr/>
        </p:nvSpPr>
        <p:spPr>
          <a:xfrm>
            <a:off x="8572783" y="2718795"/>
            <a:ext cx="2575034" cy="62752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남성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BEB1DD-5730-2643-9B14-452417340B85}"/>
              </a:ext>
            </a:extLst>
          </p:cNvPr>
          <p:cNvSpPr/>
          <p:nvPr/>
        </p:nvSpPr>
        <p:spPr>
          <a:xfrm>
            <a:off x="8572783" y="3424205"/>
            <a:ext cx="2575034" cy="62752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여성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D42BA6-BE4B-0648-8CA0-1BF400E76B19}"/>
              </a:ext>
            </a:extLst>
          </p:cNvPr>
          <p:cNvSpPr/>
          <p:nvPr/>
        </p:nvSpPr>
        <p:spPr>
          <a:xfrm>
            <a:off x="8572783" y="4129615"/>
            <a:ext cx="2575034" cy="62752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남성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BC7DDF-0ACA-DF40-9E7A-CC80C40B764E}"/>
              </a:ext>
            </a:extLst>
          </p:cNvPr>
          <p:cNvSpPr/>
          <p:nvPr/>
        </p:nvSpPr>
        <p:spPr>
          <a:xfrm>
            <a:off x="8572783" y="4835026"/>
            <a:ext cx="2575034" cy="62752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여성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885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세그먼트 구성 및 사용자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세그먼트를 통해 조건에 따른 유저 세분화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42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측정기준과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측정항목을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적절히 조합하여 원하는 고객의 조건에 따라 데이터를 세분화하여 확인할 수 있음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40E1CA-BD49-1C4A-AD56-97DA7989BA5E}"/>
              </a:ext>
            </a:extLst>
          </p:cNvPr>
          <p:cNvSpPr/>
          <p:nvPr/>
        </p:nvSpPr>
        <p:spPr>
          <a:xfrm>
            <a:off x="2011367" y="2323753"/>
            <a:ext cx="947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측정기준</a:t>
            </a:r>
            <a:endParaRPr lang="ko-Kore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AA996DF-01DA-8144-B9FF-073B73775CBE}"/>
              </a:ext>
            </a:extLst>
          </p:cNvPr>
          <p:cNvSpPr/>
          <p:nvPr/>
        </p:nvSpPr>
        <p:spPr>
          <a:xfrm>
            <a:off x="694990" y="2829911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남성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9A5EA82-0A79-3845-B633-D8F74DEAB0E3}"/>
              </a:ext>
            </a:extLst>
          </p:cNvPr>
          <p:cNvSpPr/>
          <p:nvPr/>
        </p:nvSpPr>
        <p:spPr>
          <a:xfrm>
            <a:off x="2578913" y="2829910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로그인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C6B388-40C6-5643-AD78-F117F5969F45}"/>
              </a:ext>
            </a:extLst>
          </p:cNvPr>
          <p:cNvSpPr/>
          <p:nvPr/>
        </p:nvSpPr>
        <p:spPr>
          <a:xfrm>
            <a:off x="5872167" y="2323753"/>
            <a:ext cx="947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측정항목</a:t>
            </a:r>
            <a:endParaRPr lang="ko-Kore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AEA3D7C-D7F6-4549-B9C2-886925D3ACC8}"/>
              </a:ext>
            </a:extLst>
          </p:cNvPr>
          <p:cNvSpPr/>
          <p:nvPr/>
        </p:nvSpPr>
        <p:spPr>
          <a:xfrm>
            <a:off x="4569766" y="2829910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구매횟수</a:t>
            </a:r>
            <a:endParaRPr kumimoji="1" lang="en-US" altLang="ko-Kore-KR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회 이상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6A4BB94-A423-C940-8934-0BE66BB2404D}"/>
              </a:ext>
            </a:extLst>
          </p:cNvPr>
          <p:cNvSpPr/>
          <p:nvPr/>
        </p:nvSpPr>
        <p:spPr>
          <a:xfrm>
            <a:off x="6424506" y="2829910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방문횟수</a:t>
            </a:r>
            <a:endParaRPr kumimoji="1" lang="en-US" altLang="ko-Kore-KR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5</a:t>
            </a:r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회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이상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A2A79C-A20C-5A46-932F-8C3B129DDCA8}"/>
              </a:ext>
            </a:extLst>
          </p:cNvPr>
          <p:cNvSpPr/>
          <p:nvPr/>
        </p:nvSpPr>
        <p:spPr>
          <a:xfrm>
            <a:off x="9036512" y="2829910"/>
            <a:ext cx="2682525" cy="59908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충성도가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높은 남성 회원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2F0B6C3E-FD8F-6849-AA38-9BAF35089221}"/>
              </a:ext>
            </a:extLst>
          </p:cNvPr>
          <p:cNvSpPr/>
          <p:nvPr/>
        </p:nvSpPr>
        <p:spPr>
          <a:xfrm>
            <a:off x="8220063" y="2887138"/>
            <a:ext cx="723568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FB53528-20DF-2B4D-AEC1-BACB7614DDCE}"/>
              </a:ext>
            </a:extLst>
          </p:cNvPr>
          <p:cNvSpPr/>
          <p:nvPr/>
        </p:nvSpPr>
        <p:spPr>
          <a:xfrm>
            <a:off x="694990" y="4090182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여성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6B7F88B-821F-F943-9615-3B4BFB8CE2E6}"/>
              </a:ext>
            </a:extLst>
          </p:cNvPr>
          <p:cNvSpPr/>
          <p:nvPr/>
        </p:nvSpPr>
        <p:spPr>
          <a:xfrm>
            <a:off x="2578913" y="4090182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로그인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6392849-A4FE-3A4C-A471-0B151FBE54A3}"/>
              </a:ext>
            </a:extLst>
          </p:cNvPr>
          <p:cNvSpPr/>
          <p:nvPr/>
        </p:nvSpPr>
        <p:spPr>
          <a:xfrm>
            <a:off x="694990" y="5050908"/>
            <a:ext cx="1702676" cy="599089"/>
          </a:xfrm>
          <a:prstGeom prst="roundRect">
            <a:avLst/>
          </a:prstGeom>
          <a:solidFill>
            <a:srgbClr val="DEF1D8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신규 방문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BDABB103-6426-2842-9060-5E5EF16B91E2}"/>
              </a:ext>
            </a:extLst>
          </p:cNvPr>
          <p:cNvSpPr/>
          <p:nvPr/>
        </p:nvSpPr>
        <p:spPr>
          <a:xfrm>
            <a:off x="4569766" y="4090181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구매횟수</a:t>
            </a:r>
            <a:endParaRPr kumimoji="1" lang="en-US" altLang="ko-Kore-KR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회 이상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2C442AC-09CB-EC4B-A852-AA1DBBC8BCF3}"/>
              </a:ext>
            </a:extLst>
          </p:cNvPr>
          <p:cNvSpPr/>
          <p:nvPr/>
        </p:nvSpPr>
        <p:spPr>
          <a:xfrm>
            <a:off x="6424506" y="4090180"/>
            <a:ext cx="1702676" cy="599089"/>
          </a:xfrm>
          <a:prstGeom prst="roundRect">
            <a:avLst/>
          </a:prstGeom>
          <a:solidFill>
            <a:srgbClr val="D9E4F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방문횟수</a:t>
            </a:r>
            <a:endParaRPr kumimoji="1" lang="en-US" altLang="ko-Kore-KR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5</a:t>
            </a:r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회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이상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D23846E8-3475-AC46-B2CE-9E5B37D3E3A4}"/>
              </a:ext>
            </a:extLst>
          </p:cNvPr>
          <p:cNvSpPr/>
          <p:nvPr/>
        </p:nvSpPr>
        <p:spPr>
          <a:xfrm>
            <a:off x="8220062" y="4566276"/>
            <a:ext cx="723568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6BD9DA-43B3-214E-8957-B01B46E3C175}"/>
              </a:ext>
            </a:extLst>
          </p:cNvPr>
          <p:cNvSpPr/>
          <p:nvPr/>
        </p:nvSpPr>
        <p:spPr>
          <a:xfrm>
            <a:off x="9036512" y="4090180"/>
            <a:ext cx="2682525" cy="15665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충성도가</a:t>
            </a: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높은</a:t>
            </a:r>
            <a:br>
              <a:rPr kumimoji="1" lang="en-US" altLang="ko-KR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kumimoji="1" lang="ko-KR" altLang="en-US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여성 신규 회원</a:t>
            </a:r>
            <a:endParaRPr kumimoji="1" lang="ko-Kore-KR" altLang="en-US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877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세그먼트 구성 및 사용자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세그먼트를 통해 조건에 따른 유저 세분화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42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측정기준과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측정항목을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적절히 조합하여 원하는 고객의 조건에 따라 데이터를 세분화하여 확인할 수 있음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91EB95-68B9-C840-A4E8-3987DE39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21" y="2259195"/>
            <a:ext cx="8827805" cy="43361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B35E5A5-2D83-8D46-811C-6A4D914F8C12}"/>
              </a:ext>
            </a:extLst>
          </p:cNvPr>
          <p:cNvSpPr/>
          <p:nvPr/>
        </p:nvSpPr>
        <p:spPr>
          <a:xfrm>
            <a:off x="2998911" y="2259195"/>
            <a:ext cx="1834346" cy="298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0181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3694623" y="2590469"/>
            <a:ext cx="78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보고서 만들기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67256A5-A6C4-A54A-BCA8-A34193E8363C}"/>
              </a:ext>
            </a:extLst>
          </p:cNvPr>
          <p:cNvCxnSpPr/>
          <p:nvPr/>
        </p:nvCxnSpPr>
        <p:spPr>
          <a:xfrm flipH="1">
            <a:off x="7830207" y="3429000"/>
            <a:ext cx="361555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78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786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 (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애널리틱스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BA57B63-1EEB-D04F-A373-9E576594B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38" y="2849744"/>
            <a:ext cx="4614313" cy="158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1D2305-0934-C44F-B510-EDBC15BC308F}"/>
              </a:ext>
            </a:extLst>
          </p:cNvPr>
          <p:cNvSpPr txBox="1"/>
          <p:nvPr/>
        </p:nvSpPr>
        <p:spPr>
          <a:xfrm>
            <a:off x="5815278" y="2428319"/>
            <a:ext cx="610770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웹로그</a:t>
            </a: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분석으로 가장 많이 활용되고 있는 도구</a:t>
            </a:r>
            <a:endParaRPr lang="en-US" altLang="ko-KR" sz="20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유료</a:t>
            </a:r>
            <a: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/</a:t>
            </a: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무료 버전이 있으며</a:t>
            </a:r>
            <a: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무료 버전은 제한된 트래픽</a:t>
            </a:r>
            <a:b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안에서 모든 기능을 이용할 수 있음</a:t>
            </a:r>
            <a:endParaRPr lang="en-US" altLang="ko-KR" sz="20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웹</a:t>
            </a:r>
            <a: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/</a:t>
            </a: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앱 내 데이터를 수집하고 측정</a:t>
            </a:r>
            <a: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분석하여</a:t>
            </a:r>
            <a:b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다양한 리포트 형태로 제공</a:t>
            </a:r>
            <a:endParaRPr lang="en-US" altLang="ko-KR" sz="20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endParaRPr lang="en-US" altLang="ko-KR" sz="20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endParaRPr lang="ko-KR" altLang="en-US" sz="20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42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맞춤 보고서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보고서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(Custom Report)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79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GA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에서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사용가능한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측정기준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측정항목을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자유롭게 조합하여 사용자가 원하는 형태의 리포트를 만드는 기능</a:t>
            </a:r>
            <a:endParaRPr lang="en-US" altLang="ko-KR" sz="16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일별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/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시간대별 트렌드 리포트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마케팅 채널 세분화 리포트 등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GA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에서 제공하지 않는 리포트를 구성하여 필요한 데이터 확인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662E67-0926-8E49-925A-15D78A92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568" y="3283577"/>
            <a:ext cx="6020697" cy="29753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CA03AC-F68C-5E4C-9AD2-3E6F41177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56" y="2647232"/>
            <a:ext cx="6020697" cy="21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67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맞춤 보고서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보고서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42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탐색기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플랫표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방문자 분포 등의 세 가지 유형과 최대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10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개 까지 선택 가능한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측정항목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최대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5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개 까지 가능한 맞춤 항목으로 구성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830A59-63A7-664B-90F1-2E843A535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11" y="2266628"/>
            <a:ext cx="8643178" cy="42306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D53E8AD-BDB5-744B-B4BA-2BB81C738459}"/>
              </a:ext>
            </a:extLst>
          </p:cNvPr>
          <p:cNvSpPr/>
          <p:nvPr/>
        </p:nvSpPr>
        <p:spPr>
          <a:xfrm>
            <a:off x="4310410" y="2895600"/>
            <a:ext cx="481723" cy="1411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66B7E-31AF-2C44-A6E6-CE22E4202E4C}"/>
              </a:ext>
            </a:extLst>
          </p:cNvPr>
          <p:cNvSpPr txBox="1"/>
          <p:nvPr/>
        </p:nvSpPr>
        <p:spPr>
          <a:xfrm>
            <a:off x="4746977" y="2794084"/>
            <a:ext cx="20505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최대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 까지 보고서 탭 생성 가능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5DF610-7CB1-5C41-936B-883BBDB5827F}"/>
              </a:ext>
            </a:extLst>
          </p:cNvPr>
          <p:cNvSpPr/>
          <p:nvPr/>
        </p:nvSpPr>
        <p:spPr>
          <a:xfrm>
            <a:off x="3779832" y="3194756"/>
            <a:ext cx="741368" cy="1411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032D82-13D1-E44F-830F-C084056A380C}"/>
              </a:ext>
            </a:extLst>
          </p:cNvPr>
          <p:cNvSpPr txBox="1"/>
          <p:nvPr/>
        </p:nvSpPr>
        <p:spPr>
          <a:xfrm>
            <a:off x="4510373" y="3138227"/>
            <a:ext cx="1261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개의 유형으로 구성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222A7C-FC83-6248-A3DB-A7B8E7C8B5FD}"/>
              </a:ext>
            </a:extLst>
          </p:cNvPr>
          <p:cNvSpPr/>
          <p:nvPr/>
        </p:nvSpPr>
        <p:spPr>
          <a:xfrm>
            <a:off x="3769004" y="3370422"/>
            <a:ext cx="6559559" cy="5944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863C4-F130-D24F-A781-56C75053CA82}"/>
              </a:ext>
            </a:extLst>
          </p:cNvPr>
          <p:cNvSpPr txBox="1"/>
          <p:nvPr/>
        </p:nvSpPr>
        <p:spPr>
          <a:xfrm>
            <a:off x="8853108" y="3707787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최대 </a:t>
            </a:r>
            <a:r>
              <a:rPr kumimoji="1" lang="en-US" altLang="ko-KR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 까지 선택 가능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45B83A-5D4D-7C4D-8E90-6995F999B708}"/>
              </a:ext>
            </a:extLst>
          </p:cNvPr>
          <p:cNvSpPr/>
          <p:nvPr/>
        </p:nvSpPr>
        <p:spPr>
          <a:xfrm>
            <a:off x="3762076" y="4389575"/>
            <a:ext cx="650597" cy="2794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FB683-0ACA-904F-B009-5B03B34273CC}"/>
              </a:ext>
            </a:extLst>
          </p:cNvPr>
          <p:cNvSpPr txBox="1"/>
          <p:nvPr/>
        </p:nvSpPr>
        <p:spPr>
          <a:xfrm>
            <a:off x="4404717" y="4424457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측정항목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그룹별 구성 가능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466864-6AA3-B74E-9094-A87CDD7D0BDA}"/>
              </a:ext>
            </a:extLst>
          </p:cNvPr>
          <p:cNvSpPr/>
          <p:nvPr/>
        </p:nvSpPr>
        <p:spPr>
          <a:xfrm>
            <a:off x="3762076" y="4703864"/>
            <a:ext cx="6559559" cy="5944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6BFF7-D465-674F-989E-1CD5E2731CE3}"/>
              </a:ext>
            </a:extLst>
          </p:cNvPr>
          <p:cNvSpPr txBox="1"/>
          <p:nvPr/>
        </p:nvSpPr>
        <p:spPr>
          <a:xfrm>
            <a:off x="8891580" y="5052061"/>
            <a:ext cx="1443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최대 </a:t>
            </a:r>
            <a:r>
              <a:rPr kumimoji="1" lang="en-US" altLang="ko-KR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개 까지 선택 가능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FC2A8F-3192-0F46-A820-E360D0241AA8}"/>
              </a:ext>
            </a:extLst>
          </p:cNvPr>
          <p:cNvSpPr/>
          <p:nvPr/>
        </p:nvSpPr>
        <p:spPr>
          <a:xfrm>
            <a:off x="3762075" y="5442887"/>
            <a:ext cx="6559559" cy="1087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BFB9FD-C573-9942-93C0-101BE665F708}"/>
              </a:ext>
            </a:extLst>
          </p:cNvPr>
          <p:cNvSpPr txBox="1"/>
          <p:nvPr/>
        </p:nvSpPr>
        <p:spPr>
          <a:xfrm>
            <a:off x="8155802" y="6251016"/>
            <a:ext cx="2217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필터 기능을 이용하여 데이터 제한 가능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062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맞춤 보고서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보고서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탐색기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79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기본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GA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보고서와 동일한 형태로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측정기준을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드릴다운하여 데이터를 세분화하여 확인할 수 있음</a:t>
            </a:r>
            <a:endParaRPr lang="en-US" altLang="ko-KR" sz="16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추이 그래프가 데이터 테이블 상단에 노출되기 때문에 추이를 비교하는데 용이함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148A99-892C-3F4A-8776-8A070663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9" y="2673349"/>
            <a:ext cx="6989814" cy="350351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411272-1397-5648-BA1C-8E37EC28A7FF}"/>
              </a:ext>
            </a:extLst>
          </p:cNvPr>
          <p:cNvSpPr/>
          <p:nvPr/>
        </p:nvSpPr>
        <p:spPr>
          <a:xfrm>
            <a:off x="1005539" y="5124625"/>
            <a:ext cx="639065" cy="1381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D73A89-6A83-D84C-98E9-5343C322B8BB}"/>
              </a:ext>
            </a:extLst>
          </p:cNvPr>
          <p:cNvSpPr txBox="1"/>
          <p:nvPr/>
        </p:nvSpPr>
        <p:spPr>
          <a:xfrm>
            <a:off x="527855" y="5262734"/>
            <a:ext cx="2037493" cy="246221"/>
          </a:xfrm>
          <a:prstGeom prst="rect">
            <a:avLst/>
          </a:prstGeom>
          <a:solidFill>
            <a:schemeClr val="bg1">
              <a:alpha val="63716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드릴 </a:t>
            </a:r>
            <a:r>
              <a:rPr kumimoji="1" lang="ko-KR" altLang="en-US" sz="10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다운하여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세부 항목 확인 가능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7879A7-1CDD-1343-8BC6-EF945334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005" y="3429000"/>
            <a:ext cx="7655560" cy="2441860"/>
          </a:xfrm>
          <a:prstGeom prst="rect">
            <a:avLst/>
          </a:prstGeom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B04DD956-B31F-E340-9480-CAB7010B7BEF}"/>
              </a:ext>
            </a:extLst>
          </p:cNvPr>
          <p:cNvCxnSpPr/>
          <p:nvPr/>
        </p:nvCxnSpPr>
        <p:spPr>
          <a:xfrm flipV="1">
            <a:off x="1644604" y="4150760"/>
            <a:ext cx="2716401" cy="104291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02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맞춤 보고서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보고서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플랫표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42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표 형태로 한 번에 모든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측정기준을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확인할 수 있으며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측정기준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조합을 한 번에 확인하거나 데이터를 엑셀 파일로 저장할 때 유용함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4E4095-05C2-4949-9B5E-F53117FE9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16" y="2405508"/>
            <a:ext cx="10375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15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맞춤 보고서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보고서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방문자 분포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42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지도와 함께 지역 데이터가 출력되는 보고서로 지역별 데이터 확인을 위해 사용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5ADA47-5E4F-6F44-9413-01698774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68" y="2156645"/>
            <a:ext cx="8865943" cy="43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5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맞춤 보고서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보고서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필터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79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필터를 통해 원하는 데이터만 제한하여 추출 가능하며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정규식을 활용할 경우 더 세분화 된 필터 적용이 가능함</a:t>
            </a:r>
            <a:endParaRPr lang="en-US" altLang="ko-KR" sz="16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기본적으로 모든 조건은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AND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조건으로 적용되기 때문에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OR 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조건을 사용할 경우 정규식 사용이 필요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E2ED1-79FE-3740-AA89-0DFD5110D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15" r="51127" b="11717"/>
          <a:stretch/>
        </p:blipFill>
        <p:spPr>
          <a:xfrm>
            <a:off x="986067" y="2645172"/>
            <a:ext cx="7208350" cy="22925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872253-0159-2340-B5B8-753324CD1FAA}"/>
              </a:ext>
            </a:extLst>
          </p:cNvPr>
          <p:cNvSpPr/>
          <p:nvPr/>
        </p:nvSpPr>
        <p:spPr>
          <a:xfrm>
            <a:off x="2556816" y="4068080"/>
            <a:ext cx="639065" cy="2995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A3B7A-F6BB-F842-B7A0-BA0B75C17473}"/>
              </a:ext>
            </a:extLst>
          </p:cNvPr>
          <p:cNvSpPr txBox="1"/>
          <p:nvPr/>
        </p:nvSpPr>
        <p:spPr>
          <a:xfrm>
            <a:off x="1714282" y="4068080"/>
            <a:ext cx="842534" cy="246221"/>
          </a:xfrm>
          <a:prstGeom prst="rect">
            <a:avLst/>
          </a:prstGeom>
          <a:solidFill>
            <a:schemeClr val="bg1">
              <a:alpha val="6371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포함 </a:t>
            </a:r>
            <a:r>
              <a:rPr kumimoji="1" lang="en-US" altLang="ko-KR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or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제외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7F828-ADD0-EE4E-B0B0-D72A25838474}"/>
              </a:ext>
            </a:extLst>
          </p:cNvPr>
          <p:cNvSpPr txBox="1"/>
          <p:nvPr/>
        </p:nvSpPr>
        <p:spPr>
          <a:xfrm>
            <a:off x="4055658" y="4807402"/>
            <a:ext cx="3944664" cy="400110"/>
          </a:xfrm>
          <a:prstGeom prst="rect">
            <a:avLst/>
          </a:prstGeom>
          <a:solidFill>
            <a:schemeClr val="bg1">
              <a:alpha val="6371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일치검색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or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정규식 활용</a:t>
            </a:r>
            <a:endParaRPr kumimoji="1" lang="en-US" altLang="ko-KR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정규 표현식 중 </a:t>
            </a:r>
            <a:r>
              <a:rPr kumimoji="1" lang="en-US" altLang="ko-KR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|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(OR 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연산자</a:t>
            </a:r>
            <a:r>
              <a:rPr kumimoji="1" lang="en-US" altLang="ko-KR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10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활용시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다양한 조건으로 </a:t>
            </a:r>
            <a:r>
              <a:rPr kumimoji="1" lang="ko-KR" altLang="en-US" sz="10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필터링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가능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749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맞춤 보고서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보고서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실습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120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날짜별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/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시간대별 보고서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트래픽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사용자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세션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페이지뷰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평균 세션 시간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이탈률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매출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사용자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거래수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수익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전자상거래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전환율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사용자당 수익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73A893-9866-DC41-A151-ACCAE930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31" y="2936921"/>
            <a:ext cx="7354291" cy="35176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3BAB68-6B2D-BD4C-BB11-74093F4D8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45" y="2936921"/>
            <a:ext cx="6335193" cy="3194937"/>
          </a:xfrm>
          <a:prstGeom prst="rect">
            <a:avLst/>
          </a:prstGeom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1293E8-63DC-6547-B698-9183A6016AC5}"/>
              </a:ext>
            </a:extLst>
          </p:cNvPr>
          <p:cNvSpPr/>
          <p:nvPr/>
        </p:nvSpPr>
        <p:spPr>
          <a:xfrm>
            <a:off x="887206" y="5138457"/>
            <a:ext cx="360682" cy="1758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4C3DBFB-C460-4348-B2B6-5195C8261714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1247888" y="4534390"/>
            <a:ext cx="4321057" cy="69197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459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맞춤 보고서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보고서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실습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120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날짜별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/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시간대별 보고서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트래픽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사용자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세션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페이지뷰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평균 세션 시간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이탈률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매출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사용자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거래수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수익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전자상거래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전환율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사용자당 수익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82D4EA-D9DF-964C-9D14-05F138BF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34" y="2946044"/>
            <a:ext cx="7262932" cy="37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86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맞춤 보고서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보고서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실습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157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채널 별 트래픽 및 상품 수익 현황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트래픽 보고서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측정항목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사용자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세션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세션당 페이지수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평균 세션 시간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이탈률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매출 보고서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측정항목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사용자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순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구매수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수량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상품 수익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평균 가격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필터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 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소스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/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매체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= (direct) / (none) 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제외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760F56-FD89-9D45-9C5B-22A0C9CC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2" y="3329943"/>
            <a:ext cx="5659088" cy="27213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0B1C60-9185-9344-9147-0B651A1E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025" y="3329943"/>
            <a:ext cx="5940234" cy="272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55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맞춤 보고서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보고서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실습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157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채널 별 트래픽 및 상품 수익 현황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트래픽 보고서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측정항목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사용자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세션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세션당 페이지수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평균 세션 시간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이탈률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매출 보고서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측정항목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사용자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순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구매수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수량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상품 수익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평균 가격</a:t>
            </a:r>
            <a:b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필터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) 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소스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/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매체 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= (direct) / (none) 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제외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63658-9511-7942-922B-22E9F5AD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97" y="2926080"/>
            <a:ext cx="7027859" cy="36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7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786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 (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애널리틱스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활용하는 이유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2305-0934-C44F-B510-EDBC15BC308F}"/>
              </a:ext>
            </a:extLst>
          </p:cNvPr>
          <p:cNvSpPr txBox="1"/>
          <p:nvPr/>
        </p:nvSpPr>
        <p:spPr>
          <a:xfrm>
            <a:off x="989278" y="1997330"/>
            <a:ext cx="92418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웹로그</a:t>
            </a: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분석 없이 웹사이트를 운영하는 것 </a:t>
            </a:r>
            <a: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=</a:t>
            </a: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눈 감고 비행하는 것</a:t>
            </a:r>
            <a:endParaRPr lang="en-US" altLang="ko-KR" sz="20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우리 고객이 어떤 사람인지</a:t>
            </a:r>
            <a: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어디에서 왔는지</a:t>
            </a:r>
            <a: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어떤 페이지를 방문했는지</a:t>
            </a:r>
            <a: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b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우리가 원하는 행동을 하고 있는지를 파악할 수 있다</a:t>
            </a:r>
            <a: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endParaRPr lang="en-US" altLang="ko-KR" sz="20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endParaRPr lang="ko-KR" altLang="en-US" sz="20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3074" name="Picture 2" descr="짤방/움짤모음] 직장인 공감짤 : 네이버 블로그">
            <a:extLst>
              <a:ext uri="{FF2B5EF4-FFF2-40B4-BE49-F238E27FC236}">
                <a16:creationId xmlns:a16="http://schemas.microsoft.com/office/drawing/2014/main" id="{FF39F951-FBEC-E640-8497-283C1DE8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612444"/>
            <a:ext cx="4086860" cy="24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614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3694623" y="2590469"/>
            <a:ext cx="78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데이터 스튜디오 활용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67256A5-A6C4-A54A-BCA8-A34193E8363C}"/>
              </a:ext>
            </a:extLst>
          </p:cNvPr>
          <p:cNvCxnSpPr/>
          <p:nvPr/>
        </p:nvCxnSpPr>
        <p:spPr>
          <a:xfrm flipH="1">
            <a:off x="7830207" y="3429000"/>
            <a:ext cx="361555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58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구글 데이터 스튜디오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데이터 스튜디오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(Data Studio)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207C-BBCA-284B-8C7B-2B6756991F4D}"/>
              </a:ext>
            </a:extLst>
          </p:cNvPr>
          <p:cNvSpPr txBox="1"/>
          <p:nvPr/>
        </p:nvSpPr>
        <p:spPr>
          <a:xfrm>
            <a:off x="789581" y="1650488"/>
            <a:ext cx="11150171" cy="79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Interactive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한 대시보드를 통해 직관적인 분석이 가능하며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이를 공유할 수 있는 기능</a:t>
            </a:r>
            <a:endParaRPr lang="en-US" altLang="ko-KR" sz="16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구글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애널리틱스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구글 스프레드 시트</a:t>
            </a:r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빅쿼리</a:t>
            </a:r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등 구글에서 제공하는 다양한 데이터 소스를 원천으로 사용할 수 있음 </a:t>
            </a:r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D9F449-9C41-A745-8837-85E75AD7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22" y="2525977"/>
            <a:ext cx="8357272" cy="410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70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구글 데이터 스튜디오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데이터 스튜디오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(Data Studio)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9EE6E8-A6CB-A349-AEE9-2150FC3F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03" y="1569640"/>
            <a:ext cx="10264794" cy="501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7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구글 데이터 스튜디오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데이터 스튜디오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(Data Studio)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AE7110-3E3F-C545-B5C8-8E8B28A6D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65" y="1558841"/>
            <a:ext cx="10560470" cy="51081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0004EB-7F03-1545-8EAE-F627D7725E34}"/>
              </a:ext>
            </a:extLst>
          </p:cNvPr>
          <p:cNvSpPr/>
          <p:nvPr/>
        </p:nvSpPr>
        <p:spPr>
          <a:xfrm>
            <a:off x="9052259" y="1569640"/>
            <a:ext cx="608107" cy="2806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22CBCE-731D-FD49-9DDC-70518FDDFF29}"/>
              </a:ext>
            </a:extLst>
          </p:cNvPr>
          <p:cNvSpPr txBox="1"/>
          <p:nvPr/>
        </p:nvSpPr>
        <p:spPr>
          <a:xfrm>
            <a:off x="9660366" y="1963350"/>
            <a:ext cx="2323653" cy="400110"/>
          </a:xfrm>
          <a:prstGeom prst="rect">
            <a:avLst/>
          </a:prstGeom>
          <a:solidFill>
            <a:schemeClr val="bg1">
              <a:alpha val="63716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다른 사람들과 보고서를 공유할 수 있으며</a:t>
            </a:r>
            <a:r>
              <a:rPr kumimoji="1" lang="en-US" altLang="ko-KR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다운로드 가능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864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구글 데이터 스튜디오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데이터 스튜디오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(Data Studio)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B6CED9-970B-3741-8A96-F2C332E31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64" y="1610656"/>
            <a:ext cx="11206107" cy="47133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0004EB-7F03-1545-8EAE-F627D7725E34}"/>
              </a:ext>
            </a:extLst>
          </p:cNvPr>
          <p:cNvSpPr/>
          <p:nvPr/>
        </p:nvSpPr>
        <p:spPr>
          <a:xfrm>
            <a:off x="10032362" y="1576460"/>
            <a:ext cx="757558" cy="15970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22CBCE-731D-FD49-9DDC-70518FDDFF29}"/>
              </a:ext>
            </a:extLst>
          </p:cNvPr>
          <p:cNvSpPr txBox="1"/>
          <p:nvPr/>
        </p:nvSpPr>
        <p:spPr>
          <a:xfrm>
            <a:off x="9628093" y="1134949"/>
            <a:ext cx="2323653" cy="400110"/>
          </a:xfrm>
          <a:prstGeom prst="rect">
            <a:avLst/>
          </a:prstGeom>
          <a:solidFill>
            <a:schemeClr val="bg1">
              <a:alpha val="63716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보고서 갤러리를 통해서</a:t>
            </a:r>
            <a:endParaRPr kumimoji="1" lang="en-US" altLang="ko-KR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원하는 템플릿을 가져올 수 있음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525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구글 데이터 스튜디오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939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데이터 스튜디오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(Data Studio)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ACD05B-6DB9-B74F-A6F1-818EE5BF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94" y="1584446"/>
            <a:ext cx="10306872" cy="505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2CBCE-731D-FD49-9DDC-70518FDDFF29}"/>
              </a:ext>
            </a:extLst>
          </p:cNvPr>
          <p:cNvSpPr txBox="1"/>
          <p:nvPr/>
        </p:nvSpPr>
        <p:spPr>
          <a:xfrm>
            <a:off x="8111265" y="2070865"/>
            <a:ext cx="2323653" cy="400110"/>
          </a:xfrm>
          <a:prstGeom prst="rect">
            <a:avLst/>
          </a:prstGeom>
          <a:solidFill>
            <a:schemeClr val="bg1">
              <a:alpha val="63716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보고서 갤러리를 통해서</a:t>
            </a:r>
            <a:endParaRPr kumimoji="1" lang="en-US" altLang="ko-KR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kumimoji="1" lang="ko-KR" altLang="en-US" sz="10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원하는 템플릿을 가져올 수 있음</a:t>
            </a:r>
            <a:endParaRPr kumimoji="1" lang="ko-Kore-KR" altLang="en-US" sz="10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54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786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 (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애널리틱스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주요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D2305-0934-C44F-B510-EDBC15BC308F}"/>
              </a:ext>
            </a:extLst>
          </p:cNvPr>
          <p:cNvSpPr txBox="1"/>
          <p:nvPr/>
        </p:nvSpPr>
        <p:spPr>
          <a:xfrm>
            <a:off x="1029918" y="1916050"/>
            <a:ext cx="9241842" cy="3740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b="1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우리 고객은 어떤 사람일까</a:t>
            </a:r>
            <a:r>
              <a:rPr lang="en-US" altLang="ko-KR" sz="2000" b="1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?</a:t>
            </a:r>
            <a:b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→ </a:t>
            </a:r>
            <a:r>
              <a:rPr lang="ko-KR" altLang="en-US" sz="20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잠재고객 보고서 </a:t>
            </a:r>
            <a:r>
              <a:rPr lang="en-US" altLang="ko-KR" sz="20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(Audience)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b="1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우리 고객은 어디에서 왔을까</a:t>
            </a:r>
            <a:r>
              <a:rPr lang="en-US" altLang="ko-KR" sz="2000" b="1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?</a:t>
            </a:r>
            <a:b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→ </a:t>
            </a:r>
            <a:r>
              <a:rPr lang="ko-KR" altLang="en-US" sz="20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획득 보고서 </a:t>
            </a:r>
            <a:r>
              <a:rPr lang="en-US" altLang="ko-KR" sz="20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(Acquisition)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b="1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우리 고객은 어떤 페이지를 방문했을까</a:t>
            </a:r>
            <a:r>
              <a:rPr lang="en-US" altLang="ko-KR" sz="2000" b="1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?</a:t>
            </a:r>
            <a:b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→ </a:t>
            </a:r>
            <a:r>
              <a:rPr lang="ko-KR" altLang="en-US" sz="20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행동 보고서 </a:t>
            </a:r>
            <a:r>
              <a:rPr lang="en-US" altLang="ko-KR" sz="20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(Behavior)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000" b="1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우리 고객은 우리가 원하는 행동을 했을까</a:t>
            </a:r>
            <a:r>
              <a:rPr lang="en-US" altLang="ko-KR" sz="2000" b="1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?</a:t>
            </a:r>
            <a:br>
              <a:rPr lang="en-US" altLang="ko-KR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ko-KR" altLang="en-US" sz="2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→ </a:t>
            </a:r>
            <a:r>
              <a:rPr lang="ko-KR" altLang="en-US" sz="20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전환 보고서</a:t>
            </a:r>
            <a:r>
              <a:rPr lang="en-US" altLang="ko-KR" sz="20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sz="20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전자상거래 보고서 </a:t>
            </a:r>
            <a:r>
              <a:rPr lang="en-US" altLang="ko-KR" sz="2000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(Conversion)</a:t>
            </a:r>
            <a:endParaRPr lang="ko-KR" altLang="en-US" sz="20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2A7742-F8C6-0140-832F-03034A9D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368" y="2033235"/>
            <a:ext cx="5024374" cy="258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2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786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 (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 </a:t>
            </a:r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애널리틱스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주요 분석 영역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21C460-76B6-464F-89D7-5E905F8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92" b="30666"/>
          <a:stretch/>
        </p:blipFill>
        <p:spPr>
          <a:xfrm>
            <a:off x="1406112" y="2399340"/>
            <a:ext cx="1753028" cy="92456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DF64045-A10B-104F-8B8B-AF86E3741D8C}"/>
              </a:ext>
            </a:extLst>
          </p:cNvPr>
          <p:cNvSpPr/>
          <p:nvPr/>
        </p:nvSpPr>
        <p:spPr>
          <a:xfrm>
            <a:off x="1330532" y="1856063"/>
            <a:ext cx="1890616" cy="1890616"/>
          </a:xfrm>
          <a:prstGeom prst="ellipse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0F73B-D5E5-0B44-8ED0-62F8D47D88F4}"/>
              </a:ext>
            </a:extLst>
          </p:cNvPr>
          <p:cNvSpPr txBox="1"/>
          <p:nvPr/>
        </p:nvSpPr>
        <p:spPr>
          <a:xfrm>
            <a:off x="1739274" y="2068450"/>
            <a:ext cx="1073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Audience</a:t>
            </a:r>
            <a:endParaRPr lang="ko-KR" altLang="en-US" sz="16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9266FB-0287-E844-BE5E-B68D1C0E6102}"/>
              </a:ext>
            </a:extLst>
          </p:cNvPr>
          <p:cNvSpPr/>
          <p:nvPr/>
        </p:nvSpPr>
        <p:spPr>
          <a:xfrm>
            <a:off x="1330531" y="4229610"/>
            <a:ext cx="1890616" cy="1890616"/>
          </a:xfrm>
          <a:prstGeom prst="ellipse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AA2D30-DB09-B348-A733-4E50FA2C7CD3}"/>
              </a:ext>
            </a:extLst>
          </p:cNvPr>
          <p:cNvSpPr txBox="1"/>
          <p:nvPr/>
        </p:nvSpPr>
        <p:spPr>
          <a:xfrm>
            <a:off x="1589571" y="4511562"/>
            <a:ext cx="1372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Acquisition</a:t>
            </a:r>
            <a:endParaRPr lang="ko-KR" altLang="en-US" sz="16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A9A62E-C682-C94E-B389-523992DFB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83" b="27057"/>
          <a:stretch/>
        </p:blipFill>
        <p:spPr>
          <a:xfrm>
            <a:off x="1579616" y="4866728"/>
            <a:ext cx="1382491" cy="801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BBA4AF-904E-944F-B2A8-8054BB1CA12F}"/>
              </a:ext>
            </a:extLst>
          </p:cNvPr>
          <p:cNvSpPr txBox="1"/>
          <p:nvPr/>
        </p:nvSpPr>
        <p:spPr>
          <a:xfrm>
            <a:off x="1589571" y="3803512"/>
            <a:ext cx="1410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잠재고객분석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C15BE-9C2C-D84C-81B1-A9E9E3197A36}"/>
              </a:ext>
            </a:extLst>
          </p:cNvPr>
          <p:cNvSpPr txBox="1"/>
          <p:nvPr/>
        </p:nvSpPr>
        <p:spPr>
          <a:xfrm>
            <a:off x="1551864" y="6177059"/>
            <a:ext cx="1410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유입경로분석</a:t>
            </a: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6168AD6-0B84-C64F-AFDB-404074BC0A2D}"/>
              </a:ext>
            </a:extLst>
          </p:cNvPr>
          <p:cNvSpPr/>
          <p:nvPr/>
        </p:nvSpPr>
        <p:spPr>
          <a:xfrm>
            <a:off x="3159140" y="3318956"/>
            <a:ext cx="6031994" cy="1099088"/>
          </a:xfrm>
          <a:prstGeom prst="rightArrow">
            <a:avLst>
              <a:gd name="adj1" fmla="val 63723"/>
              <a:gd name="adj2" fmla="val 50000"/>
            </a:avLst>
          </a:prstGeom>
          <a:gradFill flip="none" rotWithShape="1">
            <a:gsLst>
              <a:gs pos="0">
                <a:schemeClr val="bg1">
                  <a:alpha val="59000"/>
                </a:schemeClr>
              </a:gs>
              <a:gs pos="100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33D8B16-C2D1-6644-B89B-21DEB622CDC6}"/>
              </a:ext>
            </a:extLst>
          </p:cNvPr>
          <p:cNvSpPr/>
          <p:nvPr/>
        </p:nvSpPr>
        <p:spPr>
          <a:xfrm>
            <a:off x="5119689" y="2923192"/>
            <a:ext cx="1890616" cy="189061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8D359-6234-4B40-B17C-9719BA7F60A5}"/>
              </a:ext>
            </a:extLst>
          </p:cNvPr>
          <p:cNvSpPr txBox="1"/>
          <p:nvPr/>
        </p:nvSpPr>
        <p:spPr>
          <a:xfrm>
            <a:off x="5378729" y="3149679"/>
            <a:ext cx="1372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Behavior</a:t>
            </a:r>
            <a:endParaRPr lang="ko-KR" altLang="en-US" sz="16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22DF54-2856-E84B-9110-8939715B6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689"/>
          <a:stretch/>
        </p:blipFill>
        <p:spPr>
          <a:xfrm>
            <a:off x="5409732" y="3488233"/>
            <a:ext cx="1372536" cy="1129755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38E79C7-7772-5342-8C10-36C4F840CE07}"/>
              </a:ext>
            </a:extLst>
          </p:cNvPr>
          <p:cNvSpPr/>
          <p:nvPr/>
        </p:nvSpPr>
        <p:spPr>
          <a:xfrm>
            <a:off x="9260897" y="2923192"/>
            <a:ext cx="1890616" cy="1890616"/>
          </a:xfrm>
          <a:prstGeom prst="ellipse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6F5CF-EC9A-6647-8FEC-F6A42F28ABE5}"/>
              </a:ext>
            </a:extLst>
          </p:cNvPr>
          <p:cNvSpPr txBox="1"/>
          <p:nvPr/>
        </p:nvSpPr>
        <p:spPr>
          <a:xfrm>
            <a:off x="9519937" y="3149679"/>
            <a:ext cx="1372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Conversion</a:t>
            </a:r>
            <a:endParaRPr lang="ko-KR" altLang="en-US" sz="16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FD0F502-4B35-3F4A-B45A-2628061FB0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52"/>
          <a:stretch/>
        </p:blipFill>
        <p:spPr>
          <a:xfrm>
            <a:off x="9611578" y="3488233"/>
            <a:ext cx="1189253" cy="10233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3B9969-68E7-AA47-9DBC-EB21B30E4726}"/>
              </a:ext>
            </a:extLst>
          </p:cNvPr>
          <p:cNvSpPr txBox="1"/>
          <p:nvPr/>
        </p:nvSpPr>
        <p:spPr>
          <a:xfrm>
            <a:off x="5470015" y="4871018"/>
            <a:ext cx="1410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유저행동분석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BF3FE0-6F71-6446-AA34-971B8C6A7F09}"/>
              </a:ext>
            </a:extLst>
          </p:cNvPr>
          <p:cNvSpPr txBox="1"/>
          <p:nvPr/>
        </p:nvSpPr>
        <p:spPr>
          <a:xfrm>
            <a:off x="9501082" y="4871018"/>
            <a:ext cx="1410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전환분석</a:t>
            </a:r>
            <a:endParaRPr lang="ko-KR" altLang="en-US" sz="16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127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786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주요 지표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highlight>
                  <a:srgbClr val="F2F2F2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</a:t>
            </a:r>
            <a:r>
              <a:rPr lang="en-US" altLang="ko-KR" sz="2400" dirty="0">
                <a:highlight>
                  <a:srgbClr val="F2F2F2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(User)</a:t>
            </a:r>
            <a:endParaRPr lang="ko-KR" altLang="en-US" sz="2400" dirty="0">
              <a:highlight>
                <a:srgbClr val="F2F2F2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BE64A-484E-D044-89A9-23294D1292C9}"/>
              </a:ext>
            </a:extLst>
          </p:cNvPr>
          <p:cNvSpPr txBox="1"/>
          <p:nvPr/>
        </p:nvSpPr>
        <p:spPr>
          <a:xfrm>
            <a:off x="800091" y="1734571"/>
            <a:ext cx="1058261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방문을 측정하는 기본 지표로 보통 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‘UV (Unique Visitor)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와 의미가 같음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조회 기간의 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사람 수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가 측정 된다고 이해하며 되며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영문명은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‘User’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로 표현됨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동일한 사람이 조회 기간 내 다수 방문해도 중복이 제거되기 때문에 수치는 한번만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카운팅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(DISTINCT)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기기 카테고리 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(Mobile, PC)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및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브라운저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사파리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크롬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카카오톡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네이버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…) 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종류에 따라 고유한 사용자로 인식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쿠키를 강제로 삭제 후 방문 시 신규 사용자로 인식 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endParaRPr lang="ko-KR" altLang="en-US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BE8880-966D-DF4C-8EA0-DE8714766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15709"/>
          <a:stretch/>
        </p:blipFill>
        <p:spPr>
          <a:xfrm>
            <a:off x="961491" y="4195430"/>
            <a:ext cx="1986851" cy="1674740"/>
          </a:xfrm>
          <a:prstGeom prst="rect">
            <a:avLst/>
          </a:prstGeom>
        </p:spPr>
      </p:pic>
      <p:sp>
        <p:nvSpPr>
          <p:cNvPr id="6" name="줄무늬가 있는 오른쪽 화살표[S] 5">
            <a:extLst>
              <a:ext uri="{FF2B5EF4-FFF2-40B4-BE49-F238E27FC236}">
                <a16:creationId xmlns:a16="http://schemas.microsoft.com/office/drawing/2014/main" id="{BD5FDB06-E757-4440-84D1-DC6644F5B7A8}"/>
              </a:ext>
            </a:extLst>
          </p:cNvPr>
          <p:cNvSpPr/>
          <p:nvPr/>
        </p:nvSpPr>
        <p:spPr>
          <a:xfrm>
            <a:off x="3182405" y="4828999"/>
            <a:ext cx="2082800" cy="484632"/>
          </a:xfrm>
          <a:prstGeom prst="stripedRightArrow">
            <a:avLst>
              <a:gd name="adj1" fmla="val 50000"/>
              <a:gd name="adj2" fmla="val 65181"/>
            </a:avLst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768A96-0FEC-3748-AB0E-E0E65B74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243" y="4023565"/>
            <a:ext cx="2082800" cy="2095500"/>
          </a:xfrm>
          <a:prstGeom prst="rect">
            <a:avLst/>
          </a:prstGeom>
        </p:spPr>
      </p:pic>
      <p:sp>
        <p:nvSpPr>
          <p:cNvPr id="25" name="줄무늬가 있는 오른쪽 화살표[S] 24">
            <a:extLst>
              <a:ext uri="{FF2B5EF4-FFF2-40B4-BE49-F238E27FC236}">
                <a16:creationId xmlns:a16="http://schemas.microsoft.com/office/drawing/2014/main" id="{C8888A4E-FD43-E445-9DFE-44D9E18575DD}"/>
              </a:ext>
            </a:extLst>
          </p:cNvPr>
          <p:cNvSpPr/>
          <p:nvPr/>
        </p:nvSpPr>
        <p:spPr>
          <a:xfrm>
            <a:off x="7421275" y="4828999"/>
            <a:ext cx="1981606" cy="484632"/>
          </a:xfrm>
          <a:prstGeom prst="stripedRightArrow">
            <a:avLst>
              <a:gd name="adj1" fmla="val 50000"/>
              <a:gd name="adj2" fmla="val 65181"/>
            </a:avLst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CDE1565-28A1-C24F-B96A-98585A2406A3}"/>
              </a:ext>
            </a:extLst>
          </p:cNvPr>
          <p:cNvSpPr/>
          <p:nvPr/>
        </p:nvSpPr>
        <p:spPr>
          <a:xfrm>
            <a:off x="9554957" y="4156915"/>
            <a:ext cx="1916761" cy="1751770"/>
          </a:xfrm>
          <a:prstGeom prst="roundRect">
            <a:avLst/>
          </a:prstGeom>
          <a:solidFill>
            <a:srgbClr val="DB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사용자 </a:t>
            </a:r>
            <a:r>
              <a:rPr kumimoji="1" lang="en-US" altLang="ko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=</a:t>
            </a:r>
            <a:r>
              <a:rPr kumimoji="1" lang="ko-KR" altLang="en-US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kumimoji="1" lang="ko-Kore-KR" altLang="en-US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71BA2EF-23B6-524D-A171-523E4AEC9AB1}"/>
              </a:ext>
            </a:extLst>
          </p:cNvPr>
          <p:cNvSpPr/>
          <p:nvPr/>
        </p:nvSpPr>
        <p:spPr>
          <a:xfrm>
            <a:off x="1467021" y="5870170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사용자 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A</a:t>
            </a:r>
            <a:endParaRPr lang="ko-Kore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1F389E-AAD3-C247-AEC9-9FC6D91F6660}"/>
              </a:ext>
            </a:extLst>
          </p:cNvPr>
          <p:cNvSpPr/>
          <p:nvPr/>
        </p:nvSpPr>
        <p:spPr>
          <a:xfrm>
            <a:off x="3018406" y="4286485"/>
            <a:ext cx="2162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A</a:t>
            </a:r>
            <a:r>
              <a:rPr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라는 사람이 한 달 동안</a:t>
            </a:r>
            <a:endParaRPr lang="en-US" altLang="ko-KR" sz="14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r>
              <a:rPr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우리 사이트에 여러 번 방문</a:t>
            </a:r>
            <a:endParaRPr lang="ko-Kore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291452-9A11-9A48-9F02-D79046021330}"/>
              </a:ext>
            </a:extLst>
          </p:cNvPr>
          <p:cNvSpPr/>
          <p:nvPr/>
        </p:nvSpPr>
        <p:spPr>
          <a:xfrm>
            <a:off x="7250016" y="4286485"/>
            <a:ext cx="2281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여러 번 방문했다고 하더라도</a:t>
            </a:r>
            <a:endParaRPr lang="en-US" altLang="ko-KR" sz="14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r>
              <a:rPr lang="ko-KR" altLang="en-US" sz="14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기간 내 중복 값 제거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614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786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주요 지표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highlight>
                  <a:srgbClr val="F2F2F2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세션</a:t>
            </a:r>
            <a:r>
              <a:rPr lang="en-US" altLang="ko-KR" sz="2400" dirty="0">
                <a:highlight>
                  <a:srgbClr val="F2F2F2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(Sessions)</a:t>
            </a:r>
            <a:endParaRPr lang="ko-KR" altLang="en-US" sz="2400" dirty="0">
              <a:highlight>
                <a:srgbClr val="F2F2F2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BE64A-484E-D044-89A9-23294D1292C9}"/>
              </a:ext>
            </a:extLst>
          </p:cNvPr>
          <p:cNvSpPr txBox="1"/>
          <p:nvPr/>
        </p:nvSpPr>
        <p:spPr>
          <a:xfrm>
            <a:off x="800091" y="1734571"/>
            <a:ext cx="10582611" cy="212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세션이란 일정한 기간 내에 웹사이트에서 발생한 상호작용의 집합을 의미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방문자가 접속 후 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30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분 동안 아무런 액션이 없는 경우 세션은 종료됨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세션 만료 시간은 설정에서 조절할 수 있으며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동영상 중심의 사이트에서 콘텐츠의 재생 시간이</a:t>
            </a:r>
            <a:b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30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분을 초과하는 경우에는 세션 시간을 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30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분보다 길게 수정할 필요가 있음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세션은 날짜가 지나는 시점에는 자동으로 기존 세션이 종료되고 새로운 세션이 발생함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1B68ED-44CF-7E49-99BE-7DD311B6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47" y="4028418"/>
            <a:ext cx="10559351" cy="24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4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A34F-6649-411C-B8C2-62B40BBE142E}"/>
              </a:ext>
            </a:extLst>
          </p:cNvPr>
          <p:cNvSpPr txBox="1"/>
          <p:nvPr/>
        </p:nvSpPr>
        <p:spPr>
          <a:xfrm>
            <a:off x="131615" y="191045"/>
            <a:ext cx="786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기초 개념 익히기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BB34A-4474-4541-AB6D-988C8ADB9F6A}"/>
              </a:ext>
            </a:extLst>
          </p:cNvPr>
          <p:cNvSpPr txBox="1"/>
          <p:nvPr/>
        </p:nvSpPr>
        <p:spPr>
          <a:xfrm>
            <a:off x="527855" y="1107975"/>
            <a:ext cx="786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Analytics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주요 지표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err="1">
                <a:highlight>
                  <a:srgbClr val="F2F2F2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페이지뷰</a:t>
            </a:r>
            <a:r>
              <a:rPr lang="en-US" altLang="ko-KR" sz="2400" dirty="0">
                <a:highlight>
                  <a:srgbClr val="F2F2F2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(Pageviews)</a:t>
            </a:r>
            <a:endParaRPr lang="ko-KR" altLang="en-US" sz="2400" dirty="0">
              <a:highlight>
                <a:srgbClr val="F2F2F2"/>
              </a:highligh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BE64A-484E-D044-89A9-23294D1292C9}"/>
              </a:ext>
            </a:extLst>
          </p:cNvPr>
          <p:cNvSpPr txBox="1"/>
          <p:nvPr/>
        </p:nvSpPr>
        <p:spPr>
          <a:xfrm>
            <a:off x="800091" y="1734571"/>
            <a:ext cx="11150171" cy="212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사이트에서 구글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애널리틱스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추적 코드가 추적하는 페이지의 조회수를 의미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사용자가 이 페이지에 도달한 후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새로고침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버튼을 클릭하면 추가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페이지뷰가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발생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사용자가 다른 페이지를 탐색한 후 다시 원래 페이지로 돌아온 경우에도 신규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페이지뷰가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발생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GA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기본 스크립트가 삽입된 모든 페이지는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페이지뷰가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발생하며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중복 발생 유무를 검수해야 함</a:t>
            </a:r>
            <a:endParaRPr lang="en-US" altLang="ko-KR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1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순 </a:t>
            </a:r>
            <a:r>
              <a:rPr lang="ko-KR" altLang="en-US" b="1" dirty="0" err="1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페이지뷰</a:t>
            </a:r>
            <a:r>
              <a:rPr lang="ko-KR" altLang="en-US" b="1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lang="en-US" altLang="ko-KR" b="1" dirty="0">
                <a:highlight>
                  <a:srgbClr val="F2F2F2"/>
                </a:highlight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(Unique Pageview)</a:t>
            </a:r>
            <a:r>
              <a:rPr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: 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동일한 세션에서 동일한 사용자가 발생시킨 </a:t>
            </a:r>
            <a:r>
              <a:rPr lang="ko-KR" altLang="en-US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페이지뷰의</a:t>
            </a:r>
            <a:r>
              <a:rPr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중복을 제거한 수치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2345B7-9EF1-2A48-934E-80B00AB8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135250"/>
            <a:ext cx="10845975" cy="223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7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9662</TotalTime>
  <Words>2505</Words>
  <Application>Microsoft Macintosh PowerPoint</Application>
  <PresentationFormat>와이드스크린</PresentationFormat>
  <Paragraphs>383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나눔스퀘어 ExtraBold</vt:lpstr>
      <vt:lpstr>NanumSquareOTF Light</vt:lpstr>
      <vt:lpstr>Wingdings</vt:lpstr>
      <vt:lpstr>Arial</vt:lpstr>
      <vt:lpstr>NanumSquareOTF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건승</dc:creator>
  <cp:lastModifiedBy>이 건승</cp:lastModifiedBy>
  <cp:revision>278</cp:revision>
  <dcterms:created xsi:type="dcterms:W3CDTF">2020-03-21T01:02:37Z</dcterms:created>
  <dcterms:modified xsi:type="dcterms:W3CDTF">2021-08-07T02:00:25Z</dcterms:modified>
</cp:coreProperties>
</file>